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5" r:id="rId2"/>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86" r:id="rId14"/>
    <p:sldId id="287" r:id="rId15"/>
    <p:sldId id="290" r:id="rId16"/>
    <p:sldId id="291" r:id="rId17"/>
    <p:sldId id="292" r:id="rId18"/>
    <p:sldId id="293" r:id="rId19"/>
    <p:sldId id="288" r:id="rId20"/>
    <p:sldId id="266" r:id="rId21"/>
    <p:sldId id="267" r:id="rId22"/>
    <p:sldId id="268" r:id="rId23"/>
    <p:sldId id="294" r:id="rId24"/>
    <p:sldId id="269" r:id="rId25"/>
    <p:sldId id="270" r:id="rId26"/>
    <p:sldId id="271" r:id="rId27"/>
    <p:sldId id="272" r:id="rId28"/>
    <p:sldId id="273" r:id="rId29"/>
    <p:sldId id="274" r:id="rId30"/>
    <p:sldId id="275" r:id="rId31"/>
    <p:sldId id="276" r:id="rId32"/>
    <p:sldId id="295" r:id="rId33"/>
    <p:sldId id="296" r:id="rId34"/>
    <p:sldId id="277" r:id="rId35"/>
    <p:sldId id="278" r:id="rId36"/>
    <p:sldId id="289" r:id="rId37"/>
    <p:sldId id="279" r:id="rId38"/>
    <p:sldId id="280" r:id="rId39"/>
    <p:sldId id="281" r:id="rId40"/>
    <p:sldId id="282" r:id="rId41"/>
    <p:sldId id="283" r:id="rId42"/>
    <p:sldId id="284" r:id="rId43"/>
    <p:sldId id="28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78" d="100"/>
          <a:sy n="78" d="100"/>
        </p:scale>
        <p:origin x="126"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9B664A-D9DD-40E7-B608-0A68F372D5D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10BD0F-D102-4698-80CC-73E70C302842}">
      <dgm:prSet/>
      <dgm:spPr/>
      <dgm:t>
        <a:bodyPr/>
        <a:lstStyle/>
        <a:p>
          <a:pPr>
            <a:lnSpc>
              <a:spcPct val="100000"/>
            </a:lnSpc>
          </a:pPr>
          <a:r>
            <a:rPr lang="en-US"/>
            <a:t>Submitted by second Wednesday of the month the application is to be considered</a:t>
          </a:r>
        </a:p>
      </dgm:t>
    </dgm:pt>
    <dgm:pt modelId="{A8B02C70-BF6C-4947-B030-A9B0BC57C238}" type="parTrans" cxnId="{F1909326-7875-4CF3-A2D5-45E69D392D31}">
      <dgm:prSet/>
      <dgm:spPr/>
      <dgm:t>
        <a:bodyPr/>
        <a:lstStyle/>
        <a:p>
          <a:endParaRPr lang="en-US"/>
        </a:p>
      </dgm:t>
    </dgm:pt>
    <dgm:pt modelId="{E355F077-37A3-41CF-8E2D-030AE7A740B6}" type="sibTrans" cxnId="{F1909326-7875-4CF3-A2D5-45E69D392D31}">
      <dgm:prSet/>
      <dgm:spPr/>
      <dgm:t>
        <a:bodyPr/>
        <a:lstStyle/>
        <a:p>
          <a:endParaRPr lang="en-US"/>
        </a:p>
      </dgm:t>
    </dgm:pt>
    <dgm:pt modelId="{2F951180-BD55-4848-B068-668DBFB0D979}">
      <dgm:prSet/>
      <dgm:spPr/>
      <dgm:t>
        <a:bodyPr/>
        <a:lstStyle/>
        <a:p>
          <a:pPr>
            <a:lnSpc>
              <a:spcPct val="100000"/>
            </a:lnSpc>
          </a:pPr>
          <a:r>
            <a:rPr lang="en-US"/>
            <a:t>Completed application addressing the planning and evaluation criteria and Standards for Integrity and Independence in Accredited CE</a:t>
          </a:r>
        </a:p>
      </dgm:t>
    </dgm:pt>
    <dgm:pt modelId="{563B775A-79B7-4027-9B81-0DE556CC0E5E}" type="parTrans" cxnId="{0C85709B-7D58-4EA8-9841-0DC129CB8D64}">
      <dgm:prSet/>
      <dgm:spPr/>
      <dgm:t>
        <a:bodyPr/>
        <a:lstStyle/>
        <a:p>
          <a:endParaRPr lang="en-US"/>
        </a:p>
      </dgm:t>
    </dgm:pt>
    <dgm:pt modelId="{2B0361C3-4D42-4B76-B860-4805BC6F3CBB}" type="sibTrans" cxnId="{0C85709B-7D58-4EA8-9841-0DC129CB8D64}">
      <dgm:prSet/>
      <dgm:spPr/>
      <dgm:t>
        <a:bodyPr/>
        <a:lstStyle/>
        <a:p>
          <a:endParaRPr lang="en-US"/>
        </a:p>
      </dgm:t>
    </dgm:pt>
    <dgm:pt modelId="{593F0AAB-88CC-42F0-9102-23D77247A62A}">
      <dgm:prSet/>
      <dgm:spPr/>
      <dgm:t>
        <a:bodyPr/>
        <a:lstStyle/>
        <a:p>
          <a:pPr>
            <a:lnSpc>
              <a:spcPct val="100000"/>
            </a:lnSpc>
          </a:pPr>
          <a:r>
            <a:rPr lang="en-US"/>
            <a:t>Completed Financial Disclosure Forms from individuals in control of content</a:t>
          </a:r>
        </a:p>
      </dgm:t>
    </dgm:pt>
    <dgm:pt modelId="{5E0F3FE8-2FF8-407F-A25C-757158FFD363}" type="parTrans" cxnId="{C2431A1D-4432-4314-8AFE-640C77A1109C}">
      <dgm:prSet/>
      <dgm:spPr/>
      <dgm:t>
        <a:bodyPr/>
        <a:lstStyle/>
        <a:p>
          <a:endParaRPr lang="en-US"/>
        </a:p>
      </dgm:t>
    </dgm:pt>
    <dgm:pt modelId="{EFD5C1FD-8AE6-42E9-BDA3-79596BF82998}" type="sibTrans" cxnId="{C2431A1D-4432-4314-8AFE-640C77A1109C}">
      <dgm:prSet/>
      <dgm:spPr/>
      <dgm:t>
        <a:bodyPr/>
        <a:lstStyle/>
        <a:p>
          <a:endParaRPr lang="en-US"/>
        </a:p>
      </dgm:t>
    </dgm:pt>
    <dgm:pt modelId="{F240C21C-EF3D-40EF-A449-E2EC077C9E20}" type="pres">
      <dgm:prSet presAssocID="{ED9B664A-D9DD-40E7-B608-0A68F372D5D1}" presName="root" presStyleCnt="0">
        <dgm:presLayoutVars>
          <dgm:dir/>
          <dgm:resizeHandles val="exact"/>
        </dgm:presLayoutVars>
      </dgm:prSet>
      <dgm:spPr/>
    </dgm:pt>
    <dgm:pt modelId="{9549BBFA-D212-459A-8F28-87A709C4608B}" type="pres">
      <dgm:prSet presAssocID="{9A10BD0F-D102-4698-80CC-73E70C302842}" presName="compNode" presStyleCnt="0"/>
      <dgm:spPr/>
    </dgm:pt>
    <dgm:pt modelId="{DC27D362-320D-4F1D-B365-016C968F40F9}" type="pres">
      <dgm:prSet presAssocID="{9A10BD0F-D102-4698-80CC-73E70C302842}" presName="bgRect" presStyleLbl="bgShp" presStyleIdx="0" presStyleCnt="3"/>
      <dgm:spPr/>
    </dgm:pt>
    <dgm:pt modelId="{EF9D3A65-63E6-4133-BDE7-C839122ECF2E}" type="pres">
      <dgm:prSet presAssocID="{9A10BD0F-D102-4698-80CC-73E70C3028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7D3BD7F9-8FDA-417D-9D6D-52C64E745B96}" type="pres">
      <dgm:prSet presAssocID="{9A10BD0F-D102-4698-80CC-73E70C302842}" presName="spaceRect" presStyleCnt="0"/>
      <dgm:spPr/>
    </dgm:pt>
    <dgm:pt modelId="{E05088AF-ACDE-400F-8F9D-955085654B5F}" type="pres">
      <dgm:prSet presAssocID="{9A10BD0F-D102-4698-80CC-73E70C302842}" presName="parTx" presStyleLbl="revTx" presStyleIdx="0" presStyleCnt="3">
        <dgm:presLayoutVars>
          <dgm:chMax val="0"/>
          <dgm:chPref val="0"/>
        </dgm:presLayoutVars>
      </dgm:prSet>
      <dgm:spPr/>
    </dgm:pt>
    <dgm:pt modelId="{2ECFE91D-C113-4C31-B45F-C0A8F5FD72DA}" type="pres">
      <dgm:prSet presAssocID="{E355F077-37A3-41CF-8E2D-030AE7A740B6}" presName="sibTrans" presStyleCnt="0"/>
      <dgm:spPr/>
    </dgm:pt>
    <dgm:pt modelId="{B311D7E7-8AA8-456C-AF53-DFFC85C9A810}" type="pres">
      <dgm:prSet presAssocID="{2F951180-BD55-4848-B068-668DBFB0D979}" presName="compNode" presStyleCnt="0"/>
      <dgm:spPr/>
    </dgm:pt>
    <dgm:pt modelId="{3B40FDBE-2833-467A-A4B8-CE3362065202}" type="pres">
      <dgm:prSet presAssocID="{2F951180-BD55-4848-B068-668DBFB0D979}" presName="bgRect" presStyleLbl="bgShp" presStyleIdx="1" presStyleCnt="3"/>
      <dgm:spPr/>
    </dgm:pt>
    <dgm:pt modelId="{8B5B63DD-AEB4-485E-B819-AB15CDA6C719}" type="pres">
      <dgm:prSet presAssocID="{2F951180-BD55-4848-B068-668DBFB0D9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5867C11B-7594-4D9C-BF07-E5FD6AA9692F}" type="pres">
      <dgm:prSet presAssocID="{2F951180-BD55-4848-B068-668DBFB0D979}" presName="spaceRect" presStyleCnt="0"/>
      <dgm:spPr/>
    </dgm:pt>
    <dgm:pt modelId="{FB6C4C70-BC73-4012-B2F7-515294B58E35}" type="pres">
      <dgm:prSet presAssocID="{2F951180-BD55-4848-B068-668DBFB0D979}" presName="parTx" presStyleLbl="revTx" presStyleIdx="1" presStyleCnt="3">
        <dgm:presLayoutVars>
          <dgm:chMax val="0"/>
          <dgm:chPref val="0"/>
        </dgm:presLayoutVars>
      </dgm:prSet>
      <dgm:spPr/>
    </dgm:pt>
    <dgm:pt modelId="{18049AEB-53E8-49DB-BDFF-189C65F0FB7D}" type="pres">
      <dgm:prSet presAssocID="{2B0361C3-4D42-4B76-B860-4805BC6F3CBB}" presName="sibTrans" presStyleCnt="0"/>
      <dgm:spPr/>
    </dgm:pt>
    <dgm:pt modelId="{77256012-0F5E-435D-B506-220BE55C5DA4}" type="pres">
      <dgm:prSet presAssocID="{593F0AAB-88CC-42F0-9102-23D77247A62A}" presName="compNode" presStyleCnt="0"/>
      <dgm:spPr/>
    </dgm:pt>
    <dgm:pt modelId="{46E03F8C-2EAD-46E6-A87F-C19D9D782152}" type="pres">
      <dgm:prSet presAssocID="{593F0AAB-88CC-42F0-9102-23D77247A62A}" presName="bgRect" presStyleLbl="bgShp" presStyleIdx="2" presStyleCnt="3"/>
      <dgm:spPr/>
    </dgm:pt>
    <dgm:pt modelId="{DC6E02AD-C55E-46A2-AD81-88C8A3989473}" type="pres">
      <dgm:prSet presAssocID="{593F0AAB-88CC-42F0-9102-23D77247A6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390E29E7-8228-4C5B-9705-F6E50E09331C}" type="pres">
      <dgm:prSet presAssocID="{593F0AAB-88CC-42F0-9102-23D77247A62A}" presName="spaceRect" presStyleCnt="0"/>
      <dgm:spPr/>
    </dgm:pt>
    <dgm:pt modelId="{AB996051-2F20-4732-8CE3-DFCD12CF8749}" type="pres">
      <dgm:prSet presAssocID="{593F0AAB-88CC-42F0-9102-23D77247A62A}" presName="parTx" presStyleLbl="revTx" presStyleIdx="2" presStyleCnt="3">
        <dgm:presLayoutVars>
          <dgm:chMax val="0"/>
          <dgm:chPref val="0"/>
        </dgm:presLayoutVars>
      </dgm:prSet>
      <dgm:spPr/>
    </dgm:pt>
  </dgm:ptLst>
  <dgm:cxnLst>
    <dgm:cxn modelId="{59A2A710-4240-4D6A-B231-706C6AC721F3}" type="presOf" srcId="{593F0AAB-88CC-42F0-9102-23D77247A62A}" destId="{AB996051-2F20-4732-8CE3-DFCD12CF8749}" srcOrd="0" destOrd="0" presId="urn:microsoft.com/office/officeart/2018/2/layout/IconVerticalSolidList"/>
    <dgm:cxn modelId="{C2431A1D-4432-4314-8AFE-640C77A1109C}" srcId="{ED9B664A-D9DD-40E7-B608-0A68F372D5D1}" destId="{593F0AAB-88CC-42F0-9102-23D77247A62A}" srcOrd="2" destOrd="0" parTransId="{5E0F3FE8-2FF8-407F-A25C-757158FFD363}" sibTransId="{EFD5C1FD-8AE6-42E9-BDA3-79596BF82998}"/>
    <dgm:cxn modelId="{F1909326-7875-4CF3-A2D5-45E69D392D31}" srcId="{ED9B664A-D9DD-40E7-B608-0A68F372D5D1}" destId="{9A10BD0F-D102-4698-80CC-73E70C302842}" srcOrd="0" destOrd="0" parTransId="{A8B02C70-BF6C-4947-B030-A9B0BC57C238}" sibTransId="{E355F077-37A3-41CF-8E2D-030AE7A740B6}"/>
    <dgm:cxn modelId="{2BAB3D28-C9F4-4026-88DC-44B38D0780F4}" type="presOf" srcId="{ED9B664A-D9DD-40E7-B608-0A68F372D5D1}" destId="{F240C21C-EF3D-40EF-A449-E2EC077C9E20}" srcOrd="0" destOrd="0" presId="urn:microsoft.com/office/officeart/2018/2/layout/IconVerticalSolidList"/>
    <dgm:cxn modelId="{0C85709B-7D58-4EA8-9841-0DC129CB8D64}" srcId="{ED9B664A-D9DD-40E7-B608-0A68F372D5D1}" destId="{2F951180-BD55-4848-B068-668DBFB0D979}" srcOrd="1" destOrd="0" parTransId="{563B775A-79B7-4027-9B81-0DE556CC0E5E}" sibTransId="{2B0361C3-4D42-4B76-B860-4805BC6F3CBB}"/>
    <dgm:cxn modelId="{274B04A5-7C8C-4DFC-8741-3D68F2E776A7}" type="presOf" srcId="{9A10BD0F-D102-4698-80CC-73E70C302842}" destId="{E05088AF-ACDE-400F-8F9D-955085654B5F}" srcOrd="0" destOrd="0" presId="urn:microsoft.com/office/officeart/2018/2/layout/IconVerticalSolidList"/>
    <dgm:cxn modelId="{CC740BCA-E38E-4B57-BE42-57047E960C10}" type="presOf" srcId="{2F951180-BD55-4848-B068-668DBFB0D979}" destId="{FB6C4C70-BC73-4012-B2F7-515294B58E35}" srcOrd="0" destOrd="0" presId="urn:microsoft.com/office/officeart/2018/2/layout/IconVerticalSolidList"/>
    <dgm:cxn modelId="{AEFB7E36-E55E-4C25-97AA-1341AA3F221F}" type="presParOf" srcId="{F240C21C-EF3D-40EF-A449-E2EC077C9E20}" destId="{9549BBFA-D212-459A-8F28-87A709C4608B}" srcOrd="0" destOrd="0" presId="urn:microsoft.com/office/officeart/2018/2/layout/IconVerticalSolidList"/>
    <dgm:cxn modelId="{CF273A03-E5AF-4DB3-A8EF-923E25ABB606}" type="presParOf" srcId="{9549BBFA-D212-459A-8F28-87A709C4608B}" destId="{DC27D362-320D-4F1D-B365-016C968F40F9}" srcOrd="0" destOrd="0" presId="urn:microsoft.com/office/officeart/2018/2/layout/IconVerticalSolidList"/>
    <dgm:cxn modelId="{DB9BC7D4-700E-4330-B719-6EFEA419952A}" type="presParOf" srcId="{9549BBFA-D212-459A-8F28-87A709C4608B}" destId="{EF9D3A65-63E6-4133-BDE7-C839122ECF2E}" srcOrd="1" destOrd="0" presId="urn:microsoft.com/office/officeart/2018/2/layout/IconVerticalSolidList"/>
    <dgm:cxn modelId="{E79899EC-1776-49FD-8EB8-3A9CF7A6C01F}" type="presParOf" srcId="{9549BBFA-D212-459A-8F28-87A709C4608B}" destId="{7D3BD7F9-8FDA-417D-9D6D-52C64E745B96}" srcOrd="2" destOrd="0" presId="urn:microsoft.com/office/officeart/2018/2/layout/IconVerticalSolidList"/>
    <dgm:cxn modelId="{7A4CCD00-9C52-493F-999A-0FDA16EDEB12}" type="presParOf" srcId="{9549BBFA-D212-459A-8F28-87A709C4608B}" destId="{E05088AF-ACDE-400F-8F9D-955085654B5F}" srcOrd="3" destOrd="0" presId="urn:microsoft.com/office/officeart/2018/2/layout/IconVerticalSolidList"/>
    <dgm:cxn modelId="{EAADF002-91C8-4284-B3B4-8C78995D2A12}" type="presParOf" srcId="{F240C21C-EF3D-40EF-A449-E2EC077C9E20}" destId="{2ECFE91D-C113-4C31-B45F-C0A8F5FD72DA}" srcOrd="1" destOrd="0" presId="urn:microsoft.com/office/officeart/2018/2/layout/IconVerticalSolidList"/>
    <dgm:cxn modelId="{7123F212-AAE9-453A-8E31-725C9467A6B4}" type="presParOf" srcId="{F240C21C-EF3D-40EF-A449-E2EC077C9E20}" destId="{B311D7E7-8AA8-456C-AF53-DFFC85C9A810}" srcOrd="2" destOrd="0" presId="urn:microsoft.com/office/officeart/2018/2/layout/IconVerticalSolidList"/>
    <dgm:cxn modelId="{29A10221-45DE-4D90-8074-36A06869751E}" type="presParOf" srcId="{B311D7E7-8AA8-456C-AF53-DFFC85C9A810}" destId="{3B40FDBE-2833-467A-A4B8-CE3362065202}" srcOrd="0" destOrd="0" presId="urn:microsoft.com/office/officeart/2018/2/layout/IconVerticalSolidList"/>
    <dgm:cxn modelId="{988FDB03-04CB-4F32-80A2-253A61164D15}" type="presParOf" srcId="{B311D7E7-8AA8-456C-AF53-DFFC85C9A810}" destId="{8B5B63DD-AEB4-485E-B819-AB15CDA6C719}" srcOrd="1" destOrd="0" presId="urn:microsoft.com/office/officeart/2018/2/layout/IconVerticalSolidList"/>
    <dgm:cxn modelId="{A1F0DB38-E22E-44FF-8B89-0E2E226BF5CA}" type="presParOf" srcId="{B311D7E7-8AA8-456C-AF53-DFFC85C9A810}" destId="{5867C11B-7594-4D9C-BF07-E5FD6AA9692F}" srcOrd="2" destOrd="0" presId="urn:microsoft.com/office/officeart/2018/2/layout/IconVerticalSolidList"/>
    <dgm:cxn modelId="{EADE0ED9-D7CE-4D79-B780-F8F0F264F6BF}" type="presParOf" srcId="{B311D7E7-8AA8-456C-AF53-DFFC85C9A810}" destId="{FB6C4C70-BC73-4012-B2F7-515294B58E35}" srcOrd="3" destOrd="0" presId="urn:microsoft.com/office/officeart/2018/2/layout/IconVerticalSolidList"/>
    <dgm:cxn modelId="{F99ED444-5485-4637-A461-0F59F5C6BC90}" type="presParOf" srcId="{F240C21C-EF3D-40EF-A449-E2EC077C9E20}" destId="{18049AEB-53E8-49DB-BDFF-189C65F0FB7D}" srcOrd="3" destOrd="0" presId="urn:microsoft.com/office/officeart/2018/2/layout/IconVerticalSolidList"/>
    <dgm:cxn modelId="{2E7DD32E-95FF-49FA-89F4-AB6324D99020}" type="presParOf" srcId="{F240C21C-EF3D-40EF-A449-E2EC077C9E20}" destId="{77256012-0F5E-435D-B506-220BE55C5DA4}" srcOrd="4" destOrd="0" presId="urn:microsoft.com/office/officeart/2018/2/layout/IconVerticalSolidList"/>
    <dgm:cxn modelId="{0F179B2B-79A5-458B-B5D4-531FF7B55FA6}" type="presParOf" srcId="{77256012-0F5E-435D-B506-220BE55C5DA4}" destId="{46E03F8C-2EAD-46E6-A87F-C19D9D782152}" srcOrd="0" destOrd="0" presId="urn:microsoft.com/office/officeart/2018/2/layout/IconVerticalSolidList"/>
    <dgm:cxn modelId="{A8B9FE06-67DE-4971-9525-99DB937D7981}" type="presParOf" srcId="{77256012-0F5E-435D-B506-220BE55C5DA4}" destId="{DC6E02AD-C55E-46A2-AD81-88C8A3989473}" srcOrd="1" destOrd="0" presId="urn:microsoft.com/office/officeart/2018/2/layout/IconVerticalSolidList"/>
    <dgm:cxn modelId="{F4CD051B-6EB9-49A5-8308-07EC3F0B12B8}" type="presParOf" srcId="{77256012-0F5E-435D-B506-220BE55C5DA4}" destId="{390E29E7-8228-4C5B-9705-F6E50E09331C}" srcOrd="2" destOrd="0" presId="urn:microsoft.com/office/officeart/2018/2/layout/IconVerticalSolidList"/>
    <dgm:cxn modelId="{8CA9E014-980E-4A71-8205-9F7ACF794FB7}" type="presParOf" srcId="{77256012-0F5E-435D-B506-220BE55C5DA4}" destId="{AB996051-2F20-4732-8CE3-DFCD12CF874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7D362-320D-4F1D-B365-016C968F40F9}">
      <dsp:nvSpPr>
        <dsp:cNvPr id="0" name=""/>
        <dsp:cNvSpPr/>
      </dsp:nvSpPr>
      <dsp:spPr>
        <a:xfrm>
          <a:off x="0" y="519"/>
          <a:ext cx="5181600" cy="1214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9D3A65-63E6-4133-BDE7-C839122ECF2E}">
      <dsp:nvSpPr>
        <dsp:cNvPr id="0" name=""/>
        <dsp:cNvSpPr/>
      </dsp:nvSpPr>
      <dsp:spPr>
        <a:xfrm>
          <a:off x="367401" y="273792"/>
          <a:ext cx="668002" cy="668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088AF-ACDE-400F-8F9D-955085654B5F}">
      <dsp:nvSpPr>
        <dsp:cNvPr id="0" name=""/>
        <dsp:cNvSpPr/>
      </dsp:nvSpPr>
      <dsp:spPr>
        <a:xfrm>
          <a:off x="1402804" y="519"/>
          <a:ext cx="3778795" cy="12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40" tIns="128540" rIns="128540" bIns="128540" numCol="1" spcCol="1270" anchor="ctr" anchorCtr="0">
          <a:noAutofit/>
        </a:bodyPr>
        <a:lstStyle/>
        <a:p>
          <a:pPr marL="0" lvl="0" indent="0" algn="l" defTabSz="889000">
            <a:lnSpc>
              <a:spcPct val="100000"/>
            </a:lnSpc>
            <a:spcBef>
              <a:spcPct val="0"/>
            </a:spcBef>
            <a:spcAft>
              <a:spcPct val="35000"/>
            </a:spcAft>
            <a:buNone/>
          </a:pPr>
          <a:r>
            <a:rPr lang="en-US" sz="2000" kern="1200"/>
            <a:t>Submitted by second Wednesday of the month the application is to be considered</a:t>
          </a:r>
        </a:p>
      </dsp:txBody>
      <dsp:txXfrm>
        <a:off x="1402804" y="519"/>
        <a:ext cx="3778795" cy="1214549"/>
      </dsp:txXfrm>
    </dsp:sp>
    <dsp:sp modelId="{3B40FDBE-2833-467A-A4B8-CE3362065202}">
      <dsp:nvSpPr>
        <dsp:cNvPr id="0" name=""/>
        <dsp:cNvSpPr/>
      </dsp:nvSpPr>
      <dsp:spPr>
        <a:xfrm>
          <a:off x="0" y="1518705"/>
          <a:ext cx="5181600" cy="1214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B63DD-AEB4-485E-B819-AB15CDA6C719}">
      <dsp:nvSpPr>
        <dsp:cNvPr id="0" name=""/>
        <dsp:cNvSpPr/>
      </dsp:nvSpPr>
      <dsp:spPr>
        <a:xfrm>
          <a:off x="367401" y="1791978"/>
          <a:ext cx="668002" cy="6680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C4C70-BC73-4012-B2F7-515294B58E35}">
      <dsp:nvSpPr>
        <dsp:cNvPr id="0" name=""/>
        <dsp:cNvSpPr/>
      </dsp:nvSpPr>
      <dsp:spPr>
        <a:xfrm>
          <a:off x="1402804" y="1518705"/>
          <a:ext cx="3778795" cy="12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40" tIns="128540" rIns="128540" bIns="128540" numCol="1" spcCol="1270" anchor="ctr" anchorCtr="0">
          <a:noAutofit/>
        </a:bodyPr>
        <a:lstStyle/>
        <a:p>
          <a:pPr marL="0" lvl="0" indent="0" algn="l" defTabSz="889000">
            <a:lnSpc>
              <a:spcPct val="100000"/>
            </a:lnSpc>
            <a:spcBef>
              <a:spcPct val="0"/>
            </a:spcBef>
            <a:spcAft>
              <a:spcPct val="35000"/>
            </a:spcAft>
            <a:buNone/>
          </a:pPr>
          <a:r>
            <a:rPr lang="en-US" sz="2000" kern="1200"/>
            <a:t>Completed application addressing the planning and evaluation criteria and Standards for Integrity and Independence in Accredited CE</a:t>
          </a:r>
        </a:p>
      </dsp:txBody>
      <dsp:txXfrm>
        <a:off x="1402804" y="1518705"/>
        <a:ext cx="3778795" cy="1214549"/>
      </dsp:txXfrm>
    </dsp:sp>
    <dsp:sp modelId="{46E03F8C-2EAD-46E6-A87F-C19D9D782152}">
      <dsp:nvSpPr>
        <dsp:cNvPr id="0" name=""/>
        <dsp:cNvSpPr/>
      </dsp:nvSpPr>
      <dsp:spPr>
        <a:xfrm>
          <a:off x="0" y="3036891"/>
          <a:ext cx="5181600" cy="1214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E02AD-C55E-46A2-AD81-88C8A3989473}">
      <dsp:nvSpPr>
        <dsp:cNvPr id="0" name=""/>
        <dsp:cNvSpPr/>
      </dsp:nvSpPr>
      <dsp:spPr>
        <a:xfrm>
          <a:off x="367401" y="3310165"/>
          <a:ext cx="668002" cy="6680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996051-2F20-4732-8CE3-DFCD12CF8749}">
      <dsp:nvSpPr>
        <dsp:cNvPr id="0" name=""/>
        <dsp:cNvSpPr/>
      </dsp:nvSpPr>
      <dsp:spPr>
        <a:xfrm>
          <a:off x="1402804" y="3036891"/>
          <a:ext cx="3778795" cy="12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40" tIns="128540" rIns="128540" bIns="128540" numCol="1" spcCol="1270" anchor="ctr" anchorCtr="0">
          <a:noAutofit/>
        </a:bodyPr>
        <a:lstStyle/>
        <a:p>
          <a:pPr marL="0" lvl="0" indent="0" algn="l" defTabSz="889000">
            <a:lnSpc>
              <a:spcPct val="100000"/>
            </a:lnSpc>
            <a:spcBef>
              <a:spcPct val="0"/>
            </a:spcBef>
            <a:spcAft>
              <a:spcPct val="35000"/>
            </a:spcAft>
            <a:buNone/>
          </a:pPr>
          <a:r>
            <a:rPr lang="en-US" sz="2000" kern="1200"/>
            <a:t>Completed Financial Disclosure Forms from individuals in control of content</a:t>
          </a:r>
        </a:p>
      </dsp:txBody>
      <dsp:txXfrm>
        <a:off x="1402804" y="3036891"/>
        <a:ext cx="3778795" cy="12145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3:59:13.82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1/30/2025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378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2176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7280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FE7A-9DEE-3E4E-935A-4D6E39E73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06A16D-1426-F541-8EE5-90F1C6D9B7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C82BC-9DC3-A342-A537-5B59E2266975}"/>
              </a:ext>
            </a:extLst>
          </p:cNvPr>
          <p:cNvSpPr>
            <a:spLocks noGrp="1"/>
          </p:cNvSpPr>
          <p:nvPr>
            <p:ph type="dt" sz="half" idx="10"/>
          </p:nvPr>
        </p:nvSpPr>
        <p:spPr/>
        <p:txBody>
          <a:bodyPr/>
          <a:lstStyle/>
          <a:p>
            <a:fld id="{5D6A7646-AB4B-F645-BC5C-FA71E8A84F39}" type="datetimeFigureOut">
              <a:rPr lang="en-US" smtClean="0"/>
              <a:t>1/30/2025</a:t>
            </a:fld>
            <a:endParaRPr lang="en-US"/>
          </a:p>
        </p:txBody>
      </p:sp>
      <p:sp>
        <p:nvSpPr>
          <p:cNvPr id="5" name="Footer Placeholder 4">
            <a:extLst>
              <a:ext uri="{FF2B5EF4-FFF2-40B4-BE49-F238E27FC236}">
                <a16:creationId xmlns:a16="http://schemas.microsoft.com/office/drawing/2014/main" id="{4430971E-9068-E742-B7F0-9242295F3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5D65D-D51B-D34F-B261-7779AF9ECA84}"/>
              </a:ext>
            </a:extLst>
          </p:cNvPr>
          <p:cNvSpPr>
            <a:spLocks noGrp="1"/>
          </p:cNvSpPr>
          <p:nvPr>
            <p:ph type="sldNum" sz="quarter" idx="12"/>
          </p:nvPr>
        </p:nvSpPr>
        <p:spPr/>
        <p:txBody>
          <a:bodyPr/>
          <a:lstStyle/>
          <a:p>
            <a:fld id="{28D42BD3-5219-2648-9FE5-5974780CB14A}" type="slidenum">
              <a:rPr lang="en-US" smtClean="0"/>
              <a:t>‹#›</a:t>
            </a:fld>
            <a:endParaRPr lang="en-US"/>
          </a:p>
        </p:txBody>
      </p:sp>
    </p:spTree>
    <p:extLst>
      <p:ext uri="{BB962C8B-B14F-4D97-AF65-F5344CB8AC3E}">
        <p14:creationId xmlns:p14="http://schemas.microsoft.com/office/powerpoint/2010/main" val="1599465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02E-E7F9-7F46-80B0-7DF3D85618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7B644-062A-FDC7-4A10-88C3AC0A7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74B5A-8244-4E47-508B-66FB0502EBB3}"/>
              </a:ext>
            </a:extLst>
          </p:cNvPr>
          <p:cNvSpPr>
            <a:spLocks noGrp="1"/>
          </p:cNvSpPr>
          <p:nvPr>
            <p:ph type="dt" sz="half" idx="10"/>
          </p:nvPr>
        </p:nvSpPr>
        <p:spPr/>
        <p:txBody>
          <a:bodyPr/>
          <a:lstStyle/>
          <a:p>
            <a:fld id="{6975A0E2-06CA-4305-B570-CB18229EF414}" type="datetimeFigureOut">
              <a:rPr lang="en-US" smtClean="0"/>
              <a:t>1/30/2025</a:t>
            </a:fld>
            <a:endParaRPr lang="en-US"/>
          </a:p>
        </p:txBody>
      </p:sp>
      <p:sp>
        <p:nvSpPr>
          <p:cNvPr id="5" name="Footer Placeholder 4">
            <a:extLst>
              <a:ext uri="{FF2B5EF4-FFF2-40B4-BE49-F238E27FC236}">
                <a16:creationId xmlns:a16="http://schemas.microsoft.com/office/drawing/2014/main" id="{14124E6B-382A-7065-1B51-FA3C20778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B9542-8800-7956-0340-211B31A7813F}"/>
              </a:ext>
            </a:extLst>
          </p:cNvPr>
          <p:cNvSpPr>
            <a:spLocks noGrp="1"/>
          </p:cNvSpPr>
          <p:nvPr>
            <p:ph type="sldNum" sz="quarter" idx="12"/>
          </p:nvPr>
        </p:nvSpPr>
        <p:spPr/>
        <p:txBody>
          <a:bodyPr/>
          <a:lstStyle/>
          <a:p>
            <a:fld id="{B8755599-6FBB-4B78-AB3C-01C36B446451}" type="slidenum">
              <a:rPr lang="en-US" smtClean="0"/>
              <a:t>‹#›</a:t>
            </a:fld>
            <a:endParaRPr lang="en-US"/>
          </a:p>
        </p:txBody>
      </p:sp>
    </p:spTree>
    <p:extLst>
      <p:ext uri="{BB962C8B-B14F-4D97-AF65-F5344CB8AC3E}">
        <p14:creationId xmlns:p14="http://schemas.microsoft.com/office/powerpoint/2010/main" val="356590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986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1622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396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455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6945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3702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56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96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1/30/2025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653469139"/>
      </p:ext>
    </p:extLst>
  </p:cSld>
  <p:clrMap bg1="lt1" tx1="dk1" bg2="lt2" tx2="dk2" accent1="accent1" accent2="accent2" accent3="accent3" accent4="accent4" accent5="accent5" accent6="accent6" hlink="hlink" folHlink="folHlink"/>
  <p:sldLayoutIdLst>
    <p:sldLayoutId id="2147483668" r:id="rId1"/>
    <p:sldLayoutId id="2147483674"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5CB506-09DD-4542-A060-F9A9EF47A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66F9D4-42E8-554E-A7EE-F98DDEC12B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AB49E-11FC-E84A-8042-A71CD506BD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A7646-AB4B-F645-BC5C-FA71E8A84F39}" type="datetimeFigureOut">
              <a:rPr lang="en-US" smtClean="0"/>
              <a:t>1/30/2025</a:t>
            </a:fld>
            <a:endParaRPr lang="en-US"/>
          </a:p>
        </p:txBody>
      </p:sp>
      <p:sp>
        <p:nvSpPr>
          <p:cNvPr id="5" name="Footer Placeholder 4">
            <a:extLst>
              <a:ext uri="{FF2B5EF4-FFF2-40B4-BE49-F238E27FC236}">
                <a16:creationId xmlns:a16="http://schemas.microsoft.com/office/drawing/2014/main" id="{0B1A5273-615D-4348-A0CD-060A0A6EA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D00E70-4900-D94A-8232-3D1A4F89C5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42BD3-5219-2648-9FE5-5974780CB14A}" type="slidenum">
              <a:rPr lang="en-US" smtClean="0"/>
              <a:t>‹#›</a:t>
            </a:fld>
            <a:endParaRPr lang="en-US"/>
          </a:p>
        </p:txBody>
      </p:sp>
    </p:spTree>
    <p:extLst>
      <p:ext uri="{BB962C8B-B14F-4D97-AF65-F5344CB8AC3E}">
        <p14:creationId xmlns:p14="http://schemas.microsoft.com/office/powerpoint/2010/main" val="75671244"/>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1342C-0A38-5DC8-3B1B-CB115C96B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D6A731-0064-2D97-1165-BB5670194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84D97-470D-55DB-F695-49832AF13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75A0E2-06CA-4305-B570-CB18229EF414}" type="datetimeFigureOut">
              <a:rPr lang="en-US" smtClean="0"/>
              <a:t>1/30/2025</a:t>
            </a:fld>
            <a:endParaRPr lang="en-US"/>
          </a:p>
        </p:txBody>
      </p:sp>
      <p:sp>
        <p:nvSpPr>
          <p:cNvPr id="5" name="Footer Placeholder 4">
            <a:extLst>
              <a:ext uri="{FF2B5EF4-FFF2-40B4-BE49-F238E27FC236}">
                <a16:creationId xmlns:a16="http://schemas.microsoft.com/office/drawing/2014/main" id="{41AC5BA2-0E9D-06F1-282B-8729A5B48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0F6D18-3077-5BA2-89DE-ED7EF3C739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55599-6FBB-4B78-AB3C-01C36B446451}" type="slidenum">
              <a:rPr lang="en-US" smtClean="0"/>
              <a:t>‹#›</a:t>
            </a:fld>
            <a:endParaRPr lang="en-US"/>
          </a:p>
        </p:txBody>
      </p:sp>
    </p:spTree>
    <p:extLst>
      <p:ext uri="{BB962C8B-B14F-4D97-AF65-F5344CB8AC3E}">
        <p14:creationId xmlns:p14="http://schemas.microsoft.com/office/powerpoint/2010/main" val="124126997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e2ma.net/click/g31wji/otrc8lc/k2zt43" TargetMode="External"/><Relationship Id="rId2" Type="http://schemas.openxmlformats.org/officeDocument/2006/relationships/hyperlink" Target="https://t.e2ma.net/click/g31wji/otrc8lc/49yt43" TargetMode="External"/><Relationship Id="rId1" Type="http://schemas.openxmlformats.org/officeDocument/2006/relationships/slideLayout" Target="../slideLayouts/slideLayout13.xml"/><Relationship Id="rId4" Type="http://schemas.openxmlformats.org/officeDocument/2006/relationships/hyperlink" Target="https://t.e2ma.net/click/g31wji/otrc8lc/0u0t4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t.e2ma.net/click/g31wji/otrc8lc/k2zt43" TargetMode="External"/><Relationship Id="rId2" Type="http://schemas.openxmlformats.org/officeDocument/2006/relationships/hyperlink" Target="https://t.e2ma.net/click/g31wji/otrc8lc/49yt43" TargetMode="External"/><Relationship Id="rId1" Type="http://schemas.openxmlformats.org/officeDocument/2006/relationships/slideLayout" Target="../slideLayouts/slideLayout13.xml"/><Relationship Id="rId4" Type="http://schemas.openxmlformats.org/officeDocument/2006/relationships/hyperlink" Target="https://t.e2ma.net/click/g31wji/otrc8lc/0u0t4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player.vimeo.com/video/1030887957?app_id=12296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1.xml"/><Relationship Id="rId7" Type="http://schemas.openxmlformats.org/officeDocument/2006/relationships/image" Target="../media/image3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on clear background">
            <a:extLst>
              <a:ext uri="{FF2B5EF4-FFF2-40B4-BE49-F238E27FC236}">
                <a16:creationId xmlns:a16="http://schemas.microsoft.com/office/drawing/2014/main" id="{9F6664DA-1ADE-4A98-BC7B-34484877DD5F}"/>
              </a:ext>
            </a:extLst>
          </p:cNvPr>
          <p:cNvPicPr>
            <a:picLocks noChangeAspect="1"/>
          </p:cNvPicPr>
          <p:nvPr/>
        </p:nvPicPr>
        <p:blipFill rotWithShape="1">
          <a:blip r:embed="rId2">
            <a:alphaModFix amt="50000"/>
          </a:blip>
          <a:srcRect r="-1" b="15708"/>
          <a:stretch/>
        </p:blipFill>
        <p:spPr>
          <a:xfrm>
            <a:off x="20" y="10"/>
            <a:ext cx="12188931" cy="6857990"/>
          </a:xfrm>
          <a:prstGeom prst="rect">
            <a:avLst/>
          </a:prstGeom>
        </p:spPr>
      </p:pic>
      <p:sp>
        <p:nvSpPr>
          <p:cNvPr id="2" name="Title 1">
            <a:extLst>
              <a:ext uri="{FF2B5EF4-FFF2-40B4-BE49-F238E27FC236}">
                <a16:creationId xmlns:a16="http://schemas.microsoft.com/office/drawing/2014/main" id="{6342827F-65B8-4A03-84D5-1C00CE755756}"/>
              </a:ext>
            </a:extLst>
          </p:cNvPr>
          <p:cNvSpPr>
            <a:spLocks noGrp="1"/>
          </p:cNvSpPr>
          <p:nvPr>
            <p:ph type="ctrTitle"/>
          </p:nvPr>
        </p:nvSpPr>
        <p:spPr>
          <a:xfrm>
            <a:off x="1527048" y="1124712"/>
            <a:ext cx="9144000" cy="3063240"/>
          </a:xfrm>
        </p:spPr>
        <p:txBody>
          <a:bodyPr>
            <a:normAutofit/>
          </a:bodyPr>
          <a:lstStyle/>
          <a:p>
            <a:pPr algn="ctr"/>
            <a:r>
              <a:rPr lang="en-US" dirty="0"/>
              <a:t>CME Basics</a:t>
            </a:r>
          </a:p>
        </p:txBody>
      </p:sp>
      <p:sp>
        <p:nvSpPr>
          <p:cNvPr id="3" name="Subtitle 2">
            <a:extLst>
              <a:ext uri="{FF2B5EF4-FFF2-40B4-BE49-F238E27FC236}">
                <a16:creationId xmlns:a16="http://schemas.microsoft.com/office/drawing/2014/main" id="{55AF9983-06B0-4EAD-A66E-7BDA49679450}"/>
              </a:ext>
            </a:extLst>
          </p:cNvPr>
          <p:cNvSpPr>
            <a:spLocks noGrp="1"/>
          </p:cNvSpPr>
          <p:nvPr>
            <p:ph type="subTitle" idx="1"/>
          </p:nvPr>
        </p:nvSpPr>
        <p:spPr>
          <a:xfrm>
            <a:off x="1527048" y="4599432"/>
            <a:ext cx="9144000" cy="1227520"/>
          </a:xfrm>
        </p:spPr>
        <p:txBody>
          <a:bodyPr>
            <a:normAutofit/>
          </a:bodyPr>
          <a:lstStyle/>
          <a:p>
            <a:pPr algn="ctr">
              <a:lnSpc>
                <a:spcPct val="100000"/>
              </a:lnSpc>
            </a:pPr>
            <a:r>
              <a:rPr lang="en-US" sz="3200" dirty="0"/>
              <a:t>Educational Planning and Evaluation</a:t>
            </a:r>
          </a:p>
          <a:p>
            <a:pPr algn="ctr">
              <a:lnSpc>
                <a:spcPct val="100000"/>
              </a:lnSpc>
            </a:pPr>
            <a:r>
              <a:rPr lang="en-US" sz="3200" dirty="0"/>
              <a:t>Standards for Integrity and Independence in Accredited Continuing Education</a:t>
            </a:r>
          </a:p>
        </p:txBody>
      </p:sp>
      <p:sp>
        <p:nvSpPr>
          <p:cNvPr id="11"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4291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4DE3-023C-467D-8910-B177A92A1F51}"/>
              </a:ext>
            </a:extLst>
          </p:cNvPr>
          <p:cNvSpPr>
            <a:spLocks noGrp="1"/>
          </p:cNvSpPr>
          <p:nvPr>
            <p:ph type="title"/>
          </p:nvPr>
        </p:nvSpPr>
        <p:spPr>
          <a:xfrm>
            <a:off x="1097280" y="286603"/>
            <a:ext cx="9927771" cy="836803"/>
          </a:xfrm>
        </p:spPr>
        <p:txBody>
          <a:bodyPr/>
          <a:lstStyle/>
          <a:p>
            <a:r>
              <a:rPr lang="en-US" dirty="0"/>
              <a:t>Analyzes Change</a:t>
            </a:r>
          </a:p>
        </p:txBody>
      </p:sp>
      <p:sp>
        <p:nvSpPr>
          <p:cNvPr id="3" name="Content Placeholder 2">
            <a:extLst>
              <a:ext uri="{FF2B5EF4-FFF2-40B4-BE49-F238E27FC236}">
                <a16:creationId xmlns:a16="http://schemas.microsoft.com/office/drawing/2014/main" id="{FEDADC17-75A9-4356-A29B-7E4A22CB0954}"/>
              </a:ext>
            </a:extLst>
          </p:cNvPr>
          <p:cNvSpPr>
            <a:spLocks noGrp="1"/>
          </p:cNvSpPr>
          <p:nvPr>
            <p:ph idx="1"/>
          </p:nvPr>
        </p:nvSpPr>
        <p:spPr>
          <a:solidFill>
            <a:schemeClr val="accent2">
              <a:lumMod val="40000"/>
              <a:lumOff val="60000"/>
            </a:schemeClr>
          </a:solidFill>
        </p:spPr>
        <p:txBody>
          <a:bodyPr>
            <a:normAutofit/>
          </a:bodyPr>
          <a:lstStyle/>
          <a:p>
            <a:pPr marL="0" indent="0">
              <a:buNone/>
            </a:pPr>
            <a:r>
              <a:rPr lang="en-US" sz="3200" dirty="0"/>
              <a:t>The provider analyzes changes in learners (competence, performance, or patient outcomes) achieved as a result of the overall program's activities/educational interventions. (formerly Criterion 11)</a:t>
            </a:r>
          </a:p>
          <a:p>
            <a:pPr marL="0" indent="0">
              <a:buNone/>
            </a:pPr>
            <a:r>
              <a:rPr lang="en-US" sz="3200" dirty="0"/>
              <a:t>ACCME Note</a:t>
            </a:r>
          </a:p>
          <a:p>
            <a:pPr marL="0" indent="0">
              <a:buNone/>
            </a:pPr>
            <a:r>
              <a:rPr lang="en-US" sz="3200" dirty="0"/>
              <a:t>The accredited provider is asked to collect data and information about the changes that result from its educational interventions, including changes it expects learners to make, changes that learners actually make, and/or the impact on patients. Using this data and information, the provider is asked to look across all its activities and analyze its impact in terms of those changes.</a:t>
            </a:r>
          </a:p>
        </p:txBody>
      </p:sp>
    </p:spTree>
    <p:extLst>
      <p:ext uri="{BB962C8B-B14F-4D97-AF65-F5344CB8AC3E}">
        <p14:creationId xmlns:p14="http://schemas.microsoft.com/office/powerpoint/2010/main" val="65542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AAE699-C719-9B04-6D6F-079F023305AA}"/>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rPr>
              <a:t>ACCME Compliance Check:  Analyzing Learner Change</a:t>
            </a:r>
            <a:br>
              <a:rPr lang="en-US" sz="2800">
                <a:solidFill>
                  <a:srgbClr val="FFFFFF"/>
                </a:solidFill>
              </a:rPr>
            </a:br>
            <a:endParaRPr lang="en-US" sz="2800">
              <a:solidFill>
                <a:srgbClr val="FFFFFF"/>
              </a:solidFill>
            </a:endParaRPr>
          </a:p>
        </p:txBody>
      </p:sp>
      <p:graphicFrame>
        <p:nvGraphicFramePr>
          <p:cNvPr id="5" name="Content Placeholder 4">
            <a:extLst>
              <a:ext uri="{FF2B5EF4-FFF2-40B4-BE49-F238E27FC236}">
                <a16:creationId xmlns:a16="http://schemas.microsoft.com/office/drawing/2014/main" id="{E4B67C83-9F17-0BD5-303E-E2A979C88A36}"/>
              </a:ext>
            </a:extLst>
          </p:cNvPr>
          <p:cNvGraphicFramePr>
            <a:graphicFrameLocks noGrp="1"/>
          </p:cNvGraphicFramePr>
          <p:nvPr>
            <p:ph idx="1"/>
          </p:nvPr>
        </p:nvGraphicFramePr>
        <p:xfrm>
          <a:off x="391885" y="1716832"/>
          <a:ext cx="11331542" cy="5035677"/>
        </p:xfrm>
        <a:graphic>
          <a:graphicData uri="http://schemas.openxmlformats.org/drawingml/2006/table">
            <a:tbl>
              <a:tblPr firstRow="1" firstCol="1" bandRow="1"/>
              <a:tblGrid>
                <a:gridCol w="11331542">
                  <a:extLst>
                    <a:ext uri="{9D8B030D-6E8A-4147-A177-3AD203B41FA5}">
                      <a16:colId xmlns:a16="http://schemas.microsoft.com/office/drawing/2014/main" val="3527959379"/>
                    </a:ext>
                  </a:extLst>
                </a:gridCol>
              </a:tblGrid>
              <a:tr h="4929627">
                <a:tc>
                  <a:txBody>
                    <a:bodyPr/>
                    <a:lstStyle/>
                    <a:p>
                      <a:pPr marL="0" marR="0">
                        <a:lnSpc>
                          <a:spcPts val="147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How do you know if your CME is effective? How do you measure success?</a:t>
                      </a:r>
                      <a:br>
                        <a:rPr lang="en-US" sz="1600" dirty="0">
                          <a:solidFill>
                            <a:srgbClr val="333333"/>
                          </a:solidFill>
                          <a:effectLst/>
                          <a:latin typeface="Arial" panose="020B0604020202020204" pitchFamily="34" charset="0"/>
                          <a:ea typeface="Times New Roman" panose="02020603050405020304" pitchFamily="18" charset="0"/>
                          <a:cs typeface="Aptos" panose="020B0004020202020204" pitchFamily="34" charset="0"/>
                        </a:rPr>
                      </a:br>
                      <a:b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b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Whether you’re new to ACCME accreditation or have years’ experience as an accredited provider, you’ll want to analyze the changes your CME learners are making.</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70"/>
                        </a:lnSpc>
                        <a:spcBef>
                          <a:spcPts val="0"/>
                        </a:spcBef>
                        <a:spcAft>
                          <a:spcPts val="0"/>
                        </a:spcAft>
                      </a:pPr>
                      <a:r>
                        <a:rPr lang="en-US" sz="1400" dirty="0">
                          <a:solidFill>
                            <a:srgbClr val="333333"/>
                          </a:solidFill>
                          <a:effectLst/>
                          <a:latin typeface="Arial" panose="020B06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7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ACCME’s </a:t>
                      </a:r>
                      <a:r>
                        <a:rPr lang="en-US" sz="1600" u="sng" dirty="0">
                          <a:solidFill>
                            <a:srgbClr val="009999"/>
                          </a:solidFill>
                          <a:effectLst/>
                          <a:latin typeface="Arial" panose="020B0604020202020204" pitchFamily="34" charset="0"/>
                          <a:ea typeface="Times New Roman" panose="02020603050405020304" pitchFamily="18" charset="0"/>
                          <a:cs typeface="Aptos" panose="020B0004020202020204" pitchFamily="34" charset="0"/>
                          <a:hlinkClick r:id="rId2"/>
                        </a:rPr>
                        <a:t>Analyzes Change</a:t>
                      </a:r>
                      <a:r>
                        <a:rPr lang="en-US" sz="1600" dirty="0">
                          <a:solidFill>
                            <a:srgbClr val="009999"/>
                          </a:solidFill>
                          <a:effectLst/>
                          <a:latin typeface="Arial" panose="020B0604020202020204" pitchFamily="34" charset="0"/>
                          <a:ea typeface="Times New Roman" panose="02020603050405020304" pitchFamily="18" charset="0"/>
                          <a:cs typeface="Aptos" panose="020B00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criterion requires that: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457200" marR="0" lvl="1">
                        <a:spcBef>
                          <a:spcPts val="0"/>
                        </a:spcBef>
                        <a:spcAft>
                          <a:spcPts val="0"/>
                        </a:spcAft>
                      </a:pPr>
                      <a:r>
                        <a:rPr lang="en-US" sz="1600" i="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“The provider analyzes change in learners (competence, performance, or patient outcomes) achieved as a result of the overall program’s activities/educational interventions.”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70"/>
                        </a:lnSpc>
                        <a:spcBef>
                          <a:spcPts val="0"/>
                        </a:spcBef>
                        <a:spcAft>
                          <a:spcPts val="0"/>
                        </a:spcAft>
                      </a:pPr>
                      <a:endPar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endParaRPr>
                    </a:p>
                    <a:p>
                      <a:pPr marL="0" marR="0">
                        <a:lnSpc>
                          <a:spcPts val="147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The word “competence” mentioned in the criterion does not refer simply to an increase in learner knowledge. Competence can be thought of as the strategy to do something—to put knowledge into action, as well as what the learner will do in practice, if given the opportunity. The Analyzes Change criterion requires that:</a:t>
                      </a:r>
                    </a:p>
                    <a:p>
                      <a:pPr marL="0" marR="0">
                        <a:lnSpc>
                          <a:spcPts val="1470"/>
                        </a:lnSpc>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marR="0" lvl="0" indent="-285750">
                        <a:spcBef>
                          <a:spcPts val="0"/>
                        </a:spcBef>
                        <a:spcAft>
                          <a:spcPts val="0"/>
                        </a:spcAft>
                        <a:buSzPts val="1000"/>
                        <a:buFont typeface="Arial" panose="020B0604020202020204" pitchFamily="34" charset="0"/>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The learner needs to be able to put into practice the knowledge they have gained.</a:t>
                      </a:r>
                      <a:endParaRPr lang="en-US" sz="1800" dirty="0">
                        <a:solidFill>
                          <a:srgbClr val="333333"/>
                        </a:solidFill>
                        <a:effectLst/>
                        <a:latin typeface="Aptos" panose="020B0004020202020204" pitchFamily="34" charset="0"/>
                        <a:ea typeface="Aptos" panose="020B0004020202020204" pitchFamily="34" charset="0"/>
                        <a:cs typeface="Aptos" panose="020B0004020202020204" pitchFamily="34" charset="0"/>
                      </a:endParaRPr>
                    </a:p>
                    <a:p>
                      <a:pPr marL="285750" marR="0" lvl="0" indent="-285750">
                        <a:spcBef>
                          <a:spcPts val="0"/>
                        </a:spcBef>
                        <a:spcAft>
                          <a:spcPts val="0"/>
                        </a:spcAft>
                        <a:buSzPts val="1000"/>
                        <a:buFont typeface="Arial" panose="020B0604020202020204" pitchFamily="34" charset="0"/>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You, as the provider, need to have data on what changes have occurred in the learner's ability, practice, or patient outcomes.</a:t>
                      </a:r>
                      <a:endParaRPr lang="en-US" sz="1800" dirty="0">
                        <a:solidFill>
                          <a:srgbClr val="333333"/>
                        </a:solidFill>
                        <a:effectLst/>
                        <a:latin typeface="Aptos" panose="020B0004020202020204" pitchFamily="34" charset="0"/>
                        <a:ea typeface="Aptos" panose="020B0004020202020204" pitchFamily="34" charset="0"/>
                        <a:cs typeface="Aptos" panose="020B0004020202020204" pitchFamily="34" charset="0"/>
                      </a:endParaRPr>
                    </a:p>
                    <a:p>
                      <a:pPr marL="0" marR="0">
                        <a:lnSpc>
                          <a:spcPts val="1470"/>
                        </a:lnSpc>
                        <a:spcBef>
                          <a:spcPts val="0"/>
                        </a:spcBef>
                        <a:spcAft>
                          <a:spcPts val="0"/>
                        </a:spcAft>
                      </a:pPr>
                      <a:endPar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endParaRPr>
                    </a:p>
                    <a:p>
                      <a:pPr marL="0" marR="0">
                        <a:lnSpc>
                          <a:spcPts val="147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Asking your learner to provide examples of changes they made or plan to make will help you get the data you need to measure learner change and the effectiveness of your program. You will want to know the specific things learners change or plan to change so you can analyze those changes against your activity goals and program mission.  </a:t>
                      </a:r>
                      <a:b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br>
                      <a:b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b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ACCME’s Analyzes Change criterion provides a great opportunity to see where you’ve succeeded and where you might need to make improvements. To learn more, ACCME encourages you to visit the ACCME Academy’s short online video </a:t>
                      </a:r>
                      <a:r>
                        <a:rPr lang="en-US" sz="1600" u="sng" dirty="0">
                          <a:solidFill>
                            <a:srgbClr val="009999"/>
                          </a:solidFill>
                          <a:effectLst/>
                          <a:latin typeface="Arial" panose="020B0604020202020204" pitchFamily="34" charset="0"/>
                          <a:ea typeface="Times New Roman" panose="02020603050405020304" pitchFamily="18" charset="0"/>
                          <a:cs typeface="Aptos" panose="020B0004020202020204" pitchFamily="34" charset="0"/>
                          <a:hlinkClick r:id="rId3"/>
                        </a:rPr>
                        <a:t>Analyzes Change, Program Analysis, &amp; Program Improvement</a:t>
                      </a: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On the ACCME website, you’ll also find examples of </a:t>
                      </a:r>
                      <a:r>
                        <a:rPr lang="en-US" sz="1600" u="sng" dirty="0">
                          <a:solidFill>
                            <a:srgbClr val="009999"/>
                          </a:solidFill>
                          <a:effectLst/>
                          <a:latin typeface="Arial" panose="020B0604020202020204" pitchFamily="34" charset="0"/>
                          <a:ea typeface="Times New Roman" panose="02020603050405020304" pitchFamily="18" charset="0"/>
                          <a:cs typeface="Aptos" panose="020B0004020202020204" pitchFamily="34" charset="0"/>
                          <a:hlinkClick r:id="rId4"/>
                        </a:rPr>
                        <a:t>Compliance &amp; Noncompliance</a:t>
                      </a: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specific to the Analyzes Change criterion. </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F3F5F6"/>
                      </a:solidFill>
                      <a:prstDash val="solid"/>
                      <a:round/>
                      <a:headEnd type="none" w="med" len="med"/>
                      <a:tailEnd type="none" w="med" len="med"/>
                    </a:lnL>
                    <a:lnR w="12700" cap="flat" cmpd="sng" algn="ctr">
                      <a:solidFill>
                        <a:srgbClr val="F3F5F6"/>
                      </a:solidFill>
                      <a:prstDash val="solid"/>
                      <a:round/>
                      <a:headEnd type="none" w="med" len="med"/>
                      <a:tailEnd type="none" w="med" len="med"/>
                    </a:lnR>
                    <a:lnT w="12700" cap="flat" cmpd="sng" algn="ctr">
                      <a:solidFill>
                        <a:srgbClr val="F3F5F6"/>
                      </a:solidFill>
                      <a:prstDash val="solid"/>
                      <a:round/>
                      <a:headEnd type="none" w="med" len="med"/>
                      <a:tailEnd type="none" w="med" len="med"/>
                    </a:lnT>
                    <a:lnB w="12700" cap="flat" cmpd="sng" algn="ctr">
                      <a:solidFill>
                        <a:srgbClr val="F3F5F6"/>
                      </a:solidFill>
                      <a:prstDash val="solid"/>
                      <a:round/>
                      <a:headEnd type="none" w="med" len="med"/>
                      <a:tailEnd type="none" w="med" len="med"/>
                    </a:lnB>
                    <a:noFill/>
                  </a:tcPr>
                </a:tc>
                <a:extLst>
                  <a:ext uri="{0D108BD9-81ED-4DB2-BD59-A6C34878D82A}">
                    <a16:rowId xmlns:a16="http://schemas.microsoft.com/office/drawing/2014/main" val="2766736954"/>
                  </a:ext>
                </a:extLst>
              </a:tr>
            </a:tbl>
          </a:graphicData>
        </a:graphic>
      </p:graphicFrame>
    </p:spTree>
    <p:extLst>
      <p:ext uri="{BB962C8B-B14F-4D97-AF65-F5344CB8AC3E}">
        <p14:creationId xmlns:p14="http://schemas.microsoft.com/office/powerpoint/2010/main" val="418007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AAE699-C719-9B04-6D6F-079F023305AA}"/>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rPr>
              <a:t>ACCME Compliance Check:  Analyzing Learner Change</a:t>
            </a:r>
            <a:br>
              <a:rPr lang="en-US" sz="2800">
                <a:solidFill>
                  <a:srgbClr val="FFFFFF"/>
                </a:solidFill>
              </a:rPr>
            </a:br>
            <a:endParaRPr lang="en-US" sz="2800">
              <a:solidFill>
                <a:srgbClr val="FFFFFF"/>
              </a:solidFill>
            </a:endParaRPr>
          </a:p>
        </p:txBody>
      </p:sp>
      <p:graphicFrame>
        <p:nvGraphicFramePr>
          <p:cNvPr id="5" name="Content Placeholder 4">
            <a:extLst>
              <a:ext uri="{FF2B5EF4-FFF2-40B4-BE49-F238E27FC236}">
                <a16:creationId xmlns:a16="http://schemas.microsoft.com/office/drawing/2014/main" id="{E4B67C83-9F17-0BD5-303E-E2A979C88A36}"/>
              </a:ext>
            </a:extLst>
          </p:cNvPr>
          <p:cNvGraphicFramePr>
            <a:graphicFrameLocks noGrp="1"/>
          </p:cNvGraphicFramePr>
          <p:nvPr>
            <p:ph idx="1"/>
          </p:nvPr>
        </p:nvGraphicFramePr>
        <p:xfrm>
          <a:off x="391885" y="1716832"/>
          <a:ext cx="11331542" cy="5035677"/>
        </p:xfrm>
        <a:graphic>
          <a:graphicData uri="http://schemas.openxmlformats.org/drawingml/2006/table">
            <a:tbl>
              <a:tblPr firstRow="1" firstCol="1" bandRow="1"/>
              <a:tblGrid>
                <a:gridCol w="11331542">
                  <a:extLst>
                    <a:ext uri="{9D8B030D-6E8A-4147-A177-3AD203B41FA5}">
                      <a16:colId xmlns:a16="http://schemas.microsoft.com/office/drawing/2014/main" val="3527959379"/>
                    </a:ext>
                  </a:extLst>
                </a:gridCol>
              </a:tblGrid>
              <a:tr h="4929627">
                <a:tc>
                  <a:txBody>
                    <a:bodyPr/>
                    <a:lstStyle/>
                    <a:p>
                      <a:pPr marL="0" marR="0">
                        <a:lnSpc>
                          <a:spcPts val="147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How do you know if your CME is effective? How do you measure success?</a:t>
                      </a:r>
                      <a:br>
                        <a:rPr lang="en-US" sz="1600" dirty="0">
                          <a:solidFill>
                            <a:srgbClr val="333333"/>
                          </a:solidFill>
                          <a:effectLst/>
                          <a:latin typeface="Arial" panose="020B0604020202020204" pitchFamily="34" charset="0"/>
                          <a:ea typeface="Times New Roman" panose="02020603050405020304" pitchFamily="18" charset="0"/>
                          <a:cs typeface="Aptos" panose="020B0004020202020204" pitchFamily="34" charset="0"/>
                        </a:rPr>
                      </a:br>
                      <a:b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b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Whether you’re new to ACCME accreditation or have years’ experience as an accredited provider, you’ll want to analyze the changes your CME learners are making.</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70"/>
                        </a:lnSpc>
                        <a:spcBef>
                          <a:spcPts val="0"/>
                        </a:spcBef>
                        <a:spcAft>
                          <a:spcPts val="0"/>
                        </a:spcAft>
                      </a:pPr>
                      <a:r>
                        <a:rPr lang="en-US" sz="1400" dirty="0">
                          <a:solidFill>
                            <a:srgbClr val="333333"/>
                          </a:solidFill>
                          <a:effectLst/>
                          <a:latin typeface="Arial" panose="020B06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7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ACCME’s </a:t>
                      </a:r>
                      <a:r>
                        <a:rPr lang="en-US" sz="1600" u="sng" dirty="0">
                          <a:solidFill>
                            <a:srgbClr val="009999"/>
                          </a:solidFill>
                          <a:effectLst/>
                          <a:latin typeface="Arial" panose="020B0604020202020204" pitchFamily="34" charset="0"/>
                          <a:ea typeface="Times New Roman" panose="02020603050405020304" pitchFamily="18" charset="0"/>
                          <a:cs typeface="Aptos" panose="020B0004020202020204" pitchFamily="34" charset="0"/>
                          <a:hlinkClick r:id="rId2"/>
                        </a:rPr>
                        <a:t>Analyzes Change</a:t>
                      </a:r>
                      <a:r>
                        <a:rPr lang="en-US" sz="1600" dirty="0">
                          <a:solidFill>
                            <a:srgbClr val="009999"/>
                          </a:solidFill>
                          <a:effectLst/>
                          <a:latin typeface="Arial" panose="020B0604020202020204" pitchFamily="34" charset="0"/>
                          <a:ea typeface="Times New Roman" panose="02020603050405020304" pitchFamily="18" charset="0"/>
                          <a:cs typeface="Aptos" panose="020B00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criterion requires that: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457200" marR="0" lvl="1">
                        <a:spcBef>
                          <a:spcPts val="0"/>
                        </a:spcBef>
                        <a:spcAft>
                          <a:spcPts val="0"/>
                        </a:spcAft>
                      </a:pPr>
                      <a:r>
                        <a:rPr lang="en-US" sz="1600" i="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“The provider analyzes change in learners (competence, performance, or patient outcomes) achieved as a result of the overall program’s activities/educational interventions.”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70"/>
                        </a:lnSpc>
                        <a:spcBef>
                          <a:spcPts val="0"/>
                        </a:spcBef>
                        <a:spcAft>
                          <a:spcPts val="0"/>
                        </a:spcAft>
                      </a:pPr>
                      <a:endPar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endParaRPr>
                    </a:p>
                    <a:p>
                      <a:pPr marL="0" marR="0">
                        <a:lnSpc>
                          <a:spcPts val="147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The word “competence” mentioned in the criterion does not refer simply to an increase in learner knowledge. Competence can be thought of as the strategy to do something—to put knowledge into action, as well as what the learner will do in practice, if given the opportunity. The Analyzes Change criterion requires that:</a:t>
                      </a:r>
                    </a:p>
                    <a:p>
                      <a:pPr marL="0" marR="0">
                        <a:lnSpc>
                          <a:spcPts val="1470"/>
                        </a:lnSpc>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marR="0" lvl="0" indent="-285750">
                        <a:spcBef>
                          <a:spcPts val="0"/>
                        </a:spcBef>
                        <a:spcAft>
                          <a:spcPts val="0"/>
                        </a:spcAft>
                        <a:buSzPts val="1000"/>
                        <a:buFont typeface="Arial" panose="020B0604020202020204" pitchFamily="34" charset="0"/>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The learner needs to be able to put into practice the knowledge they have gained.</a:t>
                      </a:r>
                      <a:endParaRPr lang="en-US" sz="1800" dirty="0">
                        <a:solidFill>
                          <a:srgbClr val="333333"/>
                        </a:solidFill>
                        <a:effectLst/>
                        <a:latin typeface="Aptos" panose="020B0004020202020204" pitchFamily="34" charset="0"/>
                        <a:ea typeface="Aptos" panose="020B0004020202020204" pitchFamily="34" charset="0"/>
                        <a:cs typeface="Aptos" panose="020B0004020202020204" pitchFamily="34" charset="0"/>
                      </a:endParaRPr>
                    </a:p>
                    <a:p>
                      <a:pPr marL="285750" marR="0" lvl="0" indent="-285750">
                        <a:spcBef>
                          <a:spcPts val="0"/>
                        </a:spcBef>
                        <a:spcAft>
                          <a:spcPts val="0"/>
                        </a:spcAft>
                        <a:buSzPts val="1000"/>
                        <a:buFont typeface="Arial" panose="020B0604020202020204" pitchFamily="34" charset="0"/>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You, as the provider, need to have data on what changes have occurred in the learner's ability, practice, or patient outcomes.</a:t>
                      </a:r>
                      <a:endParaRPr lang="en-US" sz="1800" dirty="0">
                        <a:solidFill>
                          <a:srgbClr val="333333"/>
                        </a:solidFill>
                        <a:effectLst/>
                        <a:latin typeface="Aptos" panose="020B0004020202020204" pitchFamily="34" charset="0"/>
                        <a:ea typeface="Aptos" panose="020B0004020202020204" pitchFamily="34" charset="0"/>
                        <a:cs typeface="Aptos" panose="020B0004020202020204" pitchFamily="34" charset="0"/>
                      </a:endParaRPr>
                    </a:p>
                    <a:p>
                      <a:pPr marL="0" marR="0">
                        <a:lnSpc>
                          <a:spcPts val="1470"/>
                        </a:lnSpc>
                        <a:spcBef>
                          <a:spcPts val="0"/>
                        </a:spcBef>
                        <a:spcAft>
                          <a:spcPts val="0"/>
                        </a:spcAft>
                      </a:pPr>
                      <a:endPar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endParaRPr>
                    </a:p>
                    <a:p>
                      <a:pPr marL="0" marR="0">
                        <a:lnSpc>
                          <a:spcPts val="147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Asking your learner to provide examples of changes they made or plan to make will help you get the data you need to measure learner change and the effectiveness of your program. You will want to know the specific things learners change or plan to change so you can analyze those changes against your activity goals and program mission.  </a:t>
                      </a:r>
                      <a:b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br>
                      <a:b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b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ACCME’s Analyzes Change criterion provides a great opportunity to see where you’ve succeeded and where you might need to make improvements. To learn more, ACCME encourages you to visit the ACCME Academy’s short online video </a:t>
                      </a:r>
                      <a:r>
                        <a:rPr lang="en-US" sz="1600" u="sng" dirty="0">
                          <a:solidFill>
                            <a:srgbClr val="009999"/>
                          </a:solidFill>
                          <a:effectLst/>
                          <a:latin typeface="Arial" panose="020B0604020202020204" pitchFamily="34" charset="0"/>
                          <a:ea typeface="Times New Roman" panose="02020603050405020304" pitchFamily="18" charset="0"/>
                          <a:cs typeface="Aptos" panose="020B0004020202020204" pitchFamily="34" charset="0"/>
                          <a:hlinkClick r:id="rId3"/>
                        </a:rPr>
                        <a:t>Analyzes Change, Program Analysis, &amp; Program Improvement</a:t>
                      </a: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On the ACCME website, you’ll also find examples of </a:t>
                      </a:r>
                      <a:r>
                        <a:rPr lang="en-US" sz="1600" u="sng" dirty="0">
                          <a:solidFill>
                            <a:srgbClr val="009999"/>
                          </a:solidFill>
                          <a:effectLst/>
                          <a:latin typeface="Arial" panose="020B0604020202020204" pitchFamily="34" charset="0"/>
                          <a:ea typeface="Times New Roman" panose="02020603050405020304" pitchFamily="18" charset="0"/>
                          <a:cs typeface="Aptos" panose="020B0004020202020204" pitchFamily="34" charset="0"/>
                          <a:hlinkClick r:id="rId4"/>
                        </a:rPr>
                        <a:t>Compliance &amp; Noncompliance</a:t>
                      </a:r>
                      <a:r>
                        <a:rPr lang="en-US" sz="16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specific to the Analyzes Change criterion. </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F3F5F6"/>
                      </a:solidFill>
                      <a:prstDash val="solid"/>
                      <a:round/>
                      <a:headEnd type="none" w="med" len="med"/>
                      <a:tailEnd type="none" w="med" len="med"/>
                    </a:lnL>
                    <a:lnR w="12700" cap="flat" cmpd="sng" algn="ctr">
                      <a:solidFill>
                        <a:srgbClr val="F3F5F6"/>
                      </a:solidFill>
                      <a:prstDash val="solid"/>
                      <a:round/>
                      <a:headEnd type="none" w="med" len="med"/>
                      <a:tailEnd type="none" w="med" len="med"/>
                    </a:lnR>
                    <a:lnT w="12700" cap="flat" cmpd="sng" algn="ctr">
                      <a:solidFill>
                        <a:srgbClr val="F3F5F6"/>
                      </a:solidFill>
                      <a:prstDash val="solid"/>
                      <a:round/>
                      <a:headEnd type="none" w="med" len="med"/>
                      <a:tailEnd type="none" w="med" len="med"/>
                    </a:lnT>
                    <a:lnB w="12700" cap="flat" cmpd="sng" algn="ctr">
                      <a:solidFill>
                        <a:srgbClr val="F3F5F6"/>
                      </a:solidFill>
                      <a:prstDash val="solid"/>
                      <a:round/>
                      <a:headEnd type="none" w="med" len="med"/>
                      <a:tailEnd type="none" w="med" len="med"/>
                    </a:lnB>
                    <a:noFill/>
                  </a:tcPr>
                </a:tc>
                <a:extLst>
                  <a:ext uri="{0D108BD9-81ED-4DB2-BD59-A6C34878D82A}">
                    <a16:rowId xmlns:a16="http://schemas.microsoft.com/office/drawing/2014/main" val="2766736954"/>
                  </a:ext>
                </a:extLst>
              </a:tr>
            </a:tbl>
          </a:graphicData>
        </a:graphic>
      </p:graphicFrame>
    </p:spTree>
    <p:extLst>
      <p:ext uri="{BB962C8B-B14F-4D97-AF65-F5344CB8AC3E}">
        <p14:creationId xmlns:p14="http://schemas.microsoft.com/office/powerpoint/2010/main" val="1164802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8" name="Rectangle 1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CC982A"/>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91BF3BE-B793-3563-3036-400614EF69C3}"/>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nSpc>
                <a:spcPct val="90000"/>
              </a:lnSpc>
            </a:pPr>
            <a:r>
              <a:rPr lang="en-US" sz="4800" dirty="0">
                <a:solidFill>
                  <a:srgbClr val="FFFFFF"/>
                </a:solidFill>
              </a:rPr>
              <a:t>Standards for Integrity and Independence in Accredited Continuing Education</a:t>
            </a:r>
          </a:p>
        </p:txBody>
      </p:sp>
      <p:sp>
        <p:nvSpPr>
          <p:cNvPr id="17"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552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34418-9B6E-5E1E-02CF-C6C1A34EB1A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400"/>
              <a:t>Standard 1:  Ensure Content is Valid</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C351765-206A-3149-37CC-C3A5C18CDEBA}"/>
              </a:ext>
            </a:extLst>
          </p:cNvPr>
          <p:cNvPicPr>
            <a:picLocks noGrp="1" noChangeAspect="1"/>
          </p:cNvPicPr>
          <p:nvPr>
            <p:ph idx="1"/>
          </p:nvPr>
        </p:nvPicPr>
        <p:blipFill>
          <a:blip r:embed="rId2"/>
          <a:stretch>
            <a:fillRect/>
          </a:stretch>
        </p:blipFill>
        <p:spPr>
          <a:xfrm>
            <a:off x="4996658" y="640080"/>
            <a:ext cx="6529892" cy="5550408"/>
          </a:xfrm>
          <a:prstGeom prst="rect">
            <a:avLst/>
          </a:prstGeom>
        </p:spPr>
      </p:pic>
    </p:spTree>
    <p:extLst>
      <p:ext uri="{BB962C8B-B14F-4D97-AF65-F5344CB8AC3E}">
        <p14:creationId xmlns:p14="http://schemas.microsoft.com/office/powerpoint/2010/main" val="219316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E21C-E2C7-5040-1A2F-7B7C61A336BA}"/>
              </a:ext>
            </a:extLst>
          </p:cNvPr>
          <p:cNvSpPr>
            <a:spLocks noGrp="1"/>
          </p:cNvSpPr>
          <p:nvPr>
            <p:ph type="title"/>
          </p:nvPr>
        </p:nvSpPr>
        <p:spPr/>
        <p:txBody>
          <a:bodyPr>
            <a:noAutofit/>
          </a:bodyPr>
          <a:lstStyle/>
          <a:p>
            <a:r>
              <a:rPr lang="en-US" sz="3600" dirty="0"/>
              <a:t>Standard 2: Prevent Commercial Bias and Marketing in Accredited Continuing Education</a:t>
            </a:r>
          </a:p>
        </p:txBody>
      </p:sp>
      <p:pic>
        <p:nvPicPr>
          <p:cNvPr id="5" name="Content Placeholder 4">
            <a:extLst>
              <a:ext uri="{FF2B5EF4-FFF2-40B4-BE49-F238E27FC236}">
                <a16:creationId xmlns:a16="http://schemas.microsoft.com/office/drawing/2014/main" id="{0D8EC173-87F8-2D9C-514F-8A675FAAD489}"/>
              </a:ext>
            </a:extLst>
          </p:cNvPr>
          <p:cNvPicPr>
            <a:picLocks noGrp="1" noChangeAspect="1"/>
          </p:cNvPicPr>
          <p:nvPr>
            <p:ph idx="1"/>
          </p:nvPr>
        </p:nvPicPr>
        <p:blipFill>
          <a:blip r:embed="rId2"/>
          <a:stretch>
            <a:fillRect/>
          </a:stretch>
        </p:blipFill>
        <p:spPr>
          <a:xfrm>
            <a:off x="1898561" y="1928813"/>
            <a:ext cx="8394877" cy="4252912"/>
          </a:xfrm>
        </p:spPr>
      </p:pic>
    </p:spTree>
    <p:extLst>
      <p:ext uri="{BB962C8B-B14F-4D97-AF65-F5344CB8AC3E}">
        <p14:creationId xmlns:p14="http://schemas.microsoft.com/office/powerpoint/2010/main" val="61720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55F2B-BFF0-9035-E212-272602444E14}"/>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l">
              <a:lnSpc>
                <a:spcPct val="90000"/>
              </a:lnSpc>
            </a:pPr>
            <a:r>
              <a:rPr lang="en-US" sz="4600"/>
              <a:t>Standard 3: Identify, Mitigate, and Disclose Relevant Financial Relationships</a:t>
            </a:r>
          </a:p>
        </p:txBody>
      </p:sp>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n placed on top of a signature line">
            <a:extLst>
              <a:ext uri="{FF2B5EF4-FFF2-40B4-BE49-F238E27FC236}">
                <a16:creationId xmlns:a16="http://schemas.microsoft.com/office/drawing/2014/main" id="{2966F6F5-8DB3-A6E6-A6BA-A0C0191511F2}"/>
              </a:ext>
            </a:extLst>
          </p:cNvPr>
          <p:cNvPicPr>
            <a:picLocks noChangeAspect="1"/>
          </p:cNvPicPr>
          <p:nvPr/>
        </p:nvPicPr>
        <p:blipFill>
          <a:blip r:embed="rId2"/>
          <a:srcRect l="52282" r="23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04639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1D62-9BF8-4AC2-E8BE-1A549F755C70}"/>
              </a:ext>
            </a:extLst>
          </p:cNvPr>
          <p:cNvSpPr>
            <a:spLocks noGrp="1"/>
          </p:cNvSpPr>
          <p:nvPr>
            <p:ph type="title"/>
          </p:nvPr>
        </p:nvSpPr>
        <p:spPr/>
        <p:txBody>
          <a:bodyPr>
            <a:normAutofit fontScale="90000"/>
          </a:bodyPr>
          <a:lstStyle/>
          <a:p>
            <a:r>
              <a:rPr lang="en-US" dirty="0"/>
              <a:t>Video: “Your Essential Role in Maintaining Trust in Accredited CE”</a:t>
            </a:r>
          </a:p>
        </p:txBody>
      </p:sp>
      <p:pic>
        <p:nvPicPr>
          <p:cNvPr id="4" name="Online Media 3" title="Your Role in Maintaining Trust in Accredited CME">
            <a:hlinkClick r:id="" action="ppaction://media"/>
            <a:extLst>
              <a:ext uri="{FF2B5EF4-FFF2-40B4-BE49-F238E27FC236}">
                <a16:creationId xmlns:a16="http://schemas.microsoft.com/office/drawing/2014/main" id="{4AAF6BB6-0A61-2BF0-6EA8-AB1ED2315641}"/>
              </a:ext>
            </a:extLst>
          </p:cNvPr>
          <p:cNvPicPr>
            <a:picLocks noGrp="1" noRot="1" noChangeAspect="1"/>
          </p:cNvPicPr>
          <p:nvPr>
            <p:ph idx="1"/>
            <a:videoFile r:link="rId1"/>
          </p:nvPr>
        </p:nvPicPr>
        <p:blipFill>
          <a:blip r:embed="rId3"/>
          <a:stretch>
            <a:fillRect/>
          </a:stretch>
        </p:blipFill>
        <p:spPr>
          <a:xfrm>
            <a:off x="2320925" y="1928813"/>
            <a:ext cx="7548563" cy="4252912"/>
          </a:xfrm>
          <a:prstGeom prst="rect">
            <a:avLst/>
          </a:prstGeom>
        </p:spPr>
      </p:pic>
    </p:spTree>
    <p:extLst>
      <p:ext uri="{BB962C8B-B14F-4D97-AF65-F5344CB8AC3E}">
        <p14:creationId xmlns:p14="http://schemas.microsoft.com/office/powerpoint/2010/main" val="5905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F55E44C9-AC8D-0B48-94F4-DFED3F15FD17}"/>
              </a:ext>
            </a:extLst>
          </p:cNvPr>
          <p:cNvSpPr/>
          <p:nvPr/>
        </p:nvSpPr>
        <p:spPr>
          <a:xfrm>
            <a:off x="544854" y="1472184"/>
            <a:ext cx="11102291" cy="4669536"/>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34B211-F76A-684B-BF1B-F39544EF234A}"/>
              </a:ext>
            </a:extLst>
          </p:cNvPr>
          <p:cNvSpPr>
            <a:spLocks noGrp="1"/>
          </p:cNvSpPr>
          <p:nvPr>
            <p:ph type="title"/>
          </p:nvPr>
        </p:nvSpPr>
        <p:spPr>
          <a:xfrm>
            <a:off x="838199" y="365125"/>
            <a:ext cx="11622025" cy="1325563"/>
          </a:xfrm>
        </p:spPr>
        <p:txBody>
          <a:bodyPr>
            <a:normAutofit/>
          </a:bodyPr>
          <a:lstStyle/>
          <a:p>
            <a:r>
              <a:rPr lang="en-US" sz="2800" b="1" dirty="0">
                <a:solidFill>
                  <a:srgbClr val="0398A7"/>
                </a:solidFill>
                <a:latin typeface="Georgia" panose="02040502050405020303" pitchFamily="18" charset="0"/>
              </a:rPr>
              <a:t>What Is The Process To Ensure Independence From Commercial Influence In Accredited Continuing Education?</a:t>
            </a:r>
            <a:endParaRPr lang="en-US" sz="2800" dirty="0">
              <a:solidFill>
                <a:srgbClr val="0398A7"/>
              </a:solidFill>
              <a:latin typeface="Georgia" panose="02040502050405020303" pitchFamily="18" charset="0"/>
            </a:endParaRPr>
          </a:p>
        </p:txBody>
      </p:sp>
      <p:pic>
        <p:nvPicPr>
          <p:cNvPr id="12" name="Content Placeholder 11" descr="Shape&#10;&#10;Description automatically generated">
            <a:extLst>
              <a:ext uri="{FF2B5EF4-FFF2-40B4-BE49-F238E27FC236}">
                <a16:creationId xmlns:a16="http://schemas.microsoft.com/office/drawing/2014/main" id="{B8074837-9918-0945-B583-D815778BE314}"/>
              </a:ext>
            </a:extLst>
          </p:cNvPr>
          <p:cNvPicPr>
            <a:picLocks noGrp="1" noChangeAspect="1"/>
          </p:cNvPicPr>
          <p:nvPr>
            <p:ph idx="1"/>
          </p:nvPr>
        </p:nvPicPr>
        <p:blipFill>
          <a:blip r:embed="rId2"/>
          <a:stretch>
            <a:fillRect/>
          </a:stretch>
        </p:blipFill>
        <p:spPr>
          <a:xfrm>
            <a:off x="987552" y="1448169"/>
            <a:ext cx="1189334" cy="1205761"/>
          </a:xfrm>
        </p:spPr>
      </p:pic>
      <p:sp>
        <p:nvSpPr>
          <p:cNvPr id="5" name="TextBox 4">
            <a:extLst>
              <a:ext uri="{FF2B5EF4-FFF2-40B4-BE49-F238E27FC236}">
                <a16:creationId xmlns:a16="http://schemas.microsoft.com/office/drawing/2014/main" id="{AC47E98B-E1E7-C040-BE0B-6DBC861231FD}"/>
              </a:ext>
            </a:extLst>
          </p:cNvPr>
          <p:cNvSpPr txBox="1"/>
          <p:nvPr/>
        </p:nvSpPr>
        <p:spPr>
          <a:xfrm>
            <a:off x="2260032" y="1642745"/>
            <a:ext cx="8184220" cy="830997"/>
          </a:xfrm>
          <a:prstGeom prst="rect">
            <a:avLst/>
          </a:prstGeom>
          <a:noFill/>
        </p:spPr>
        <p:txBody>
          <a:bodyPr wrap="square" lIns="91440" tIns="45720" rIns="91440" bIns="45720" rtlCol="0" anchor="t">
            <a:spAutoFit/>
          </a:bodyPr>
          <a:lstStyle/>
          <a:p>
            <a:r>
              <a:rPr lang="en-US" sz="1600" b="1" dirty="0">
                <a:solidFill>
                  <a:srgbClr val="0398A7"/>
                </a:solidFill>
                <a:latin typeface="Arial"/>
                <a:cs typeface="Arial"/>
              </a:rPr>
              <a:t>Collect information about financial relationships </a:t>
            </a:r>
            <a:endParaRPr lang="en-US" sz="1600" dirty="0">
              <a:solidFill>
                <a:srgbClr val="0398A7"/>
              </a:solidFill>
              <a:latin typeface="Arial"/>
              <a:cs typeface="Arial"/>
            </a:endParaRPr>
          </a:p>
          <a:p>
            <a:r>
              <a:rPr lang="en-US" sz="1600" dirty="0">
                <a:latin typeface="Arial"/>
                <a:cs typeface="Arial"/>
              </a:rPr>
              <a:t>We ask those who may have a role in controlling the CE content to disclose all financial relationships they have had over the past 24 months with </a:t>
            </a:r>
            <a:r>
              <a:rPr lang="en-US" sz="1600" i="1" dirty="0">
                <a:latin typeface="Arial"/>
                <a:cs typeface="Arial"/>
              </a:rPr>
              <a:t>ineligible companies</a:t>
            </a:r>
          </a:p>
        </p:txBody>
      </p:sp>
      <p:sp>
        <p:nvSpPr>
          <p:cNvPr id="8" name="TextBox 7">
            <a:extLst>
              <a:ext uri="{FF2B5EF4-FFF2-40B4-BE49-F238E27FC236}">
                <a16:creationId xmlns:a16="http://schemas.microsoft.com/office/drawing/2014/main" id="{4B00A8A9-B3DD-CA45-A6EE-2354086EC57D}"/>
              </a:ext>
            </a:extLst>
          </p:cNvPr>
          <p:cNvSpPr txBox="1"/>
          <p:nvPr/>
        </p:nvSpPr>
        <p:spPr>
          <a:xfrm>
            <a:off x="2260032" y="2653930"/>
            <a:ext cx="8023920" cy="830997"/>
          </a:xfrm>
          <a:prstGeom prst="rect">
            <a:avLst/>
          </a:prstGeom>
          <a:noFill/>
        </p:spPr>
        <p:txBody>
          <a:bodyPr wrap="square" rtlCol="0">
            <a:spAutoFit/>
          </a:bodyPr>
          <a:lstStyle/>
          <a:p>
            <a:r>
              <a:rPr lang="en-US" sz="1600" b="1">
                <a:solidFill>
                  <a:srgbClr val="A57BAE"/>
                </a:solidFill>
                <a:latin typeface="Arial" panose="020B0604020202020204" pitchFamily="34" charset="0"/>
                <a:cs typeface="Arial" panose="020B0604020202020204" pitchFamily="34" charset="0"/>
              </a:rPr>
              <a:t>Exclude owners or employees of ineligible companies</a:t>
            </a:r>
            <a:endParaRPr lang="en-US" sz="1600">
              <a:solidFill>
                <a:srgbClr val="A57BAE"/>
              </a:solidFill>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With a few exceptions, we exclude owners or employees of ineligible companies because their opportunity to insert commercial bias cannot be mitigated.</a:t>
            </a:r>
          </a:p>
        </p:txBody>
      </p:sp>
      <p:sp>
        <p:nvSpPr>
          <p:cNvPr id="9" name="TextBox 8">
            <a:extLst>
              <a:ext uri="{FF2B5EF4-FFF2-40B4-BE49-F238E27FC236}">
                <a16:creationId xmlns:a16="http://schemas.microsoft.com/office/drawing/2014/main" id="{02C47902-35EB-084F-A3F1-1CCFD1EE440A}"/>
              </a:ext>
            </a:extLst>
          </p:cNvPr>
          <p:cNvSpPr txBox="1"/>
          <p:nvPr/>
        </p:nvSpPr>
        <p:spPr>
          <a:xfrm>
            <a:off x="2260032" y="3665115"/>
            <a:ext cx="8023920" cy="1077218"/>
          </a:xfrm>
          <a:prstGeom prst="rect">
            <a:avLst/>
          </a:prstGeom>
          <a:noFill/>
        </p:spPr>
        <p:txBody>
          <a:bodyPr wrap="square" rtlCol="0">
            <a:spAutoFit/>
          </a:bodyPr>
          <a:lstStyle/>
          <a:p>
            <a:r>
              <a:rPr lang="en-US" sz="1600" b="1">
                <a:solidFill>
                  <a:srgbClr val="C0564C"/>
                </a:solidFill>
                <a:latin typeface="Arial" panose="020B0604020202020204" pitchFamily="34" charset="0"/>
                <a:cs typeface="Arial" panose="020B0604020202020204" pitchFamily="34" charset="0"/>
              </a:rPr>
              <a:t>Identify and mitigate relevant financial relationships</a:t>
            </a:r>
            <a:endParaRPr lang="en-US" sz="1600">
              <a:solidFill>
                <a:srgbClr val="C0564C"/>
              </a:solidFill>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We determine which financial relationships might allow control of CE content related to the business lines or products of an ineligible company and take steps to prevent the insertion of bias towards commercial products or services. </a:t>
            </a:r>
          </a:p>
        </p:txBody>
      </p:sp>
      <p:sp>
        <p:nvSpPr>
          <p:cNvPr id="10" name="TextBox 9">
            <a:extLst>
              <a:ext uri="{FF2B5EF4-FFF2-40B4-BE49-F238E27FC236}">
                <a16:creationId xmlns:a16="http://schemas.microsoft.com/office/drawing/2014/main" id="{7BFA6526-D7D4-E142-B52B-9386BD61F9F7}"/>
              </a:ext>
            </a:extLst>
          </p:cNvPr>
          <p:cNvSpPr txBox="1"/>
          <p:nvPr/>
        </p:nvSpPr>
        <p:spPr>
          <a:xfrm>
            <a:off x="2263080" y="4922520"/>
            <a:ext cx="8023920" cy="1077218"/>
          </a:xfrm>
          <a:prstGeom prst="rect">
            <a:avLst/>
          </a:prstGeom>
          <a:noFill/>
        </p:spPr>
        <p:txBody>
          <a:bodyPr wrap="square" rtlCol="0">
            <a:spAutoFit/>
          </a:bodyPr>
          <a:lstStyle/>
          <a:p>
            <a:r>
              <a:rPr lang="en-US" sz="1600" b="1">
                <a:solidFill>
                  <a:srgbClr val="8EB83D"/>
                </a:solidFill>
                <a:latin typeface="Arial" panose="020B0604020202020204" pitchFamily="34" charset="0"/>
                <a:cs typeface="Arial" panose="020B0604020202020204" pitchFamily="34" charset="0"/>
              </a:rPr>
              <a:t>Disclose all relevant financial relationships to learners</a:t>
            </a:r>
            <a:endParaRPr lang="en-US" sz="1600">
              <a:solidFill>
                <a:srgbClr val="8EB83D"/>
              </a:solidFill>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We provide transparency to learners by informing them—prior to the CE activity—of the presence or absence of relevant financial relationships for all who were in control of the CE content, and that those relevant financial relationships were mitigated. </a:t>
            </a:r>
          </a:p>
        </p:txBody>
      </p:sp>
      <p:pic>
        <p:nvPicPr>
          <p:cNvPr id="15" name="Content Placeholder 11">
            <a:extLst>
              <a:ext uri="{FF2B5EF4-FFF2-40B4-BE49-F238E27FC236}">
                <a16:creationId xmlns:a16="http://schemas.microsoft.com/office/drawing/2014/main" id="{8DD5B607-B7AC-C846-841B-8137344BE2DF}"/>
              </a:ext>
            </a:extLst>
          </p:cNvPr>
          <p:cNvPicPr>
            <a:picLocks noChangeAspect="1"/>
          </p:cNvPicPr>
          <p:nvPr/>
        </p:nvPicPr>
        <p:blipFill>
          <a:blip r:embed="rId3"/>
          <a:srcRect/>
          <a:stretch/>
        </p:blipFill>
        <p:spPr>
          <a:xfrm>
            <a:off x="987552" y="4764393"/>
            <a:ext cx="1189333" cy="1205761"/>
          </a:xfrm>
          <a:prstGeom prst="rect">
            <a:avLst/>
          </a:prstGeom>
        </p:spPr>
      </p:pic>
      <p:pic>
        <p:nvPicPr>
          <p:cNvPr id="16" name="Content Placeholder 11">
            <a:extLst>
              <a:ext uri="{FF2B5EF4-FFF2-40B4-BE49-F238E27FC236}">
                <a16:creationId xmlns:a16="http://schemas.microsoft.com/office/drawing/2014/main" id="{23C4C80C-D9F6-AA46-8E7C-AEA433577D0A}"/>
              </a:ext>
            </a:extLst>
          </p:cNvPr>
          <p:cNvPicPr>
            <a:picLocks noChangeAspect="1"/>
          </p:cNvPicPr>
          <p:nvPr/>
        </p:nvPicPr>
        <p:blipFill>
          <a:blip r:embed="rId4"/>
          <a:srcRect/>
          <a:stretch/>
        </p:blipFill>
        <p:spPr>
          <a:xfrm>
            <a:off x="782118" y="3461754"/>
            <a:ext cx="1600200" cy="1600200"/>
          </a:xfrm>
          <a:prstGeom prst="rect">
            <a:avLst/>
          </a:prstGeom>
        </p:spPr>
      </p:pic>
      <p:pic>
        <p:nvPicPr>
          <p:cNvPr id="17" name="Content Placeholder 11">
            <a:extLst>
              <a:ext uri="{FF2B5EF4-FFF2-40B4-BE49-F238E27FC236}">
                <a16:creationId xmlns:a16="http://schemas.microsoft.com/office/drawing/2014/main" id="{64120C3D-6793-EF49-BB2B-77B4FD07DFFB}"/>
              </a:ext>
            </a:extLst>
          </p:cNvPr>
          <p:cNvPicPr>
            <a:picLocks noChangeAspect="1"/>
          </p:cNvPicPr>
          <p:nvPr/>
        </p:nvPicPr>
        <p:blipFill>
          <a:blip r:embed="rId5"/>
          <a:srcRect/>
          <a:stretch/>
        </p:blipFill>
        <p:spPr>
          <a:xfrm>
            <a:off x="987552" y="2553599"/>
            <a:ext cx="1189334" cy="1205716"/>
          </a:xfrm>
          <a:prstGeom prst="rect">
            <a:avLst/>
          </a:prstGeom>
        </p:spPr>
      </p:pic>
      <p:pic>
        <p:nvPicPr>
          <p:cNvPr id="20" name="Content Placeholder 11">
            <a:extLst>
              <a:ext uri="{FF2B5EF4-FFF2-40B4-BE49-F238E27FC236}">
                <a16:creationId xmlns:a16="http://schemas.microsoft.com/office/drawing/2014/main" id="{47647B22-1EED-2C45-8FB8-B6DEF3BBD76A}"/>
              </a:ext>
            </a:extLst>
          </p:cNvPr>
          <p:cNvPicPr>
            <a:picLocks noChangeAspect="1"/>
          </p:cNvPicPr>
          <p:nvPr/>
        </p:nvPicPr>
        <p:blipFill>
          <a:blip r:embed="rId6"/>
          <a:srcRect/>
          <a:stretch/>
        </p:blipFill>
        <p:spPr>
          <a:xfrm>
            <a:off x="10413015" y="1714600"/>
            <a:ext cx="618185" cy="774292"/>
          </a:xfrm>
          <a:prstGeom prst="rect">
            <a:avLst/>
          </a:prstGeom>
        </p:spPr>
      </p:pic>
      <p:pic>
        <p:nvPicPr>
          <p:cNvPr id="21" name="Content Placeholder 11">
            <a:extLst>
              <a:ext uri="{FF2B5EF4-FFF2-40B4-BE49-F238E27FC236}">
                <a16:creationId xmlns:a16="http://schemas.microsoft.com/office/drawing/2014/main" id="{AE00B344-1D10-1E42-99B1-A254DCB8307C}"/>
              </a:ext>
            </a:extLst>
          </p:cNvPr>
          <p:cNvPicPr>
            <a:picLocks noChangeAspect="1"/>
          </p:cNvPicPr>
          <p:nvPr/>
        </p:nvPicPr>
        <p:blipFill>
          <a:blip r:embed="rId7"/>
          <a:srcRect/>
          <a:stretch/>
        </p:blipFill>
        <p:spPr>
          <a:xfrm>
            <a:off x="10406598" y="5076207"/>
            <a:ext cx="631018" cy="769843"/>
          </a:xfrm>
          <a:prstGeom prst="rect">
            <a:avLst/>
          </a:prstGeom>
        </p:spPr>
      </p:pic>
      <p:pic>
        <p:nvPicPr>
          <p:cNvPr id="22" name="Content Placeholder 11">
            <a:extLst>
              <a:ext uri="{FF2B5EF4-FFF2-40B4-BE49-F238E27FC236}">
                <a16:creationId xmlns:a16="http://schemas.microsoft.com/office/drawing/2014/main" id="{0945EB96-1F97-D34C-A1CB-C540AD4B99D0}"/>
              </a:ext>
            </a:extLst>
          </p:cNvPr>
          <p:cNvPicPr>
            <a:picLocks noChangeAspect="1"/>
          </p:cNvPicPr>
          <p:nvPr/>
        </p:nvPicPr>
        <p:blipFill>
          <a:blip r:embed="rId8"/>
          <a:srcRect/>
          <a:stretch/>
        </p:blipFill>
        <p:spPr>
          <a:xfrm>
            <a:off x="10287000" y="3872623"/>
            <a:ext cx="870215" cy="870215"/>
          </a:xfrm>
          <a:prstGeom prst="rect">
            <a:avLst/>
          </a:prstGeom>
        </p:spPr>
      </p:pic>
      <p:pic>
        <p:nvPicPr>
          <p:cNvPr id="23" name="Content Placeholder 11">
            <a:extLst>
              <a:ext uri="{FF2B5EF4-FFF2-40B4-BE49-F238E27FC236}">
                <a16:creationId xmlns:a16="http://schemas.microsoft.com/office/drawing/2014/main" id="{2D4D7D2D-9766-CB49-8077-43305577543F}"/>
              </a:ext>
            </a:extLst>
          </p:cNvPr>
          <p:cNvPicPr>
            <a:picLocks noChangeAspect="1"/>
          </p:cNvPicPr>
          <p:nvPr/>
        </p:nvPicPr>
        <p:blipFill>
          <a:blip r:embed="rId9"/>
          <a:srcRect/>
          <a:stretch/>
        </p:blipFill>
        <p:spPr>
          <a:xfrm>
            <a:off x="10356347" y="2790697"/>
            <a:ext cx="731520" cy="731520"/>
          </a:xfrm>
          <a:prstGeom prst="rect">
            <a:avLst/>
          </a:prstGeom>
        </p:spPr>
      </p:pic>
      <p:sp>
        <p:nvSpPr>
          <p:cNvPr id="3" name="TextBox 2">
            <a:extLst>
              <a:ext uri="{FF2B5EF4-FFF2-40B4-BE49-F238E27FC236}">
                <a16:creationId xmlns:a16="http://schemas.microsoft.com/office/drawing/2014/main" id="{87F1C245-E27C-7F4E-86E6-D09A96123827}"/>
              </a:ext>
            </a:extLst>
          </p:cNvPr>
          <p:cNvSpPr txBox="1"/>
          <p:nvPr/>
        </p:nvSpPr>
        <p:spPr>
          <a:xfrm>
            <a:off x="2235648" y="2359521"/>
            <a:ext cx="7010400" cy="276999"/>
          </a:xfrm>
          <a:prstGeom prst="rect">
            <a:avLst/>
          </a:prstGeom>
          <a:noFill/>
        </p:spPr>
        <p:txBody>
          <a:bodyPr wrap="square" lIns="91440" tIns="45720" rIns="91440" bIns="45720" rtlCol="0" anchor="t">
            <a:spAutoFit/>
          </a:bodyPr>
          <a:lstStyle/>
          <a:p>
            <a:r>
              <a:rPr lang="en-US" sz="1200" dirty="0">
                <a:latin typeface="Arial"/>
                <a:cs typeface="Arial"/>
              </a:rPr>
              <a:t>(drug, device, and other companies ineligible for accreditation; see page 2 for the full definition).</a:t>
            </a:r>
          </a:p>
        </p:txBody>
      </p:sp>
      <p:sp>
        <p:nvSpPr>
          <p:cNvPr id="18" name="TextBox 17">
            <a:extLst>
              <a:ext uri="{FF2B5EF4-FFF2-40B4-BE49-F238E27FC236}">
                <a16:creationId xmlns:a16="http://schemas.microsoft.com/office/drawing/2014/main" id="{E7606CF2-0F16-A54F-AC32-D7DB18D0BC45}"/>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205009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5ABBA29B-DEAD-1C4A-A113-1EBEB55E5773}"/>
              </a:ext>
            </a:extLst>
          </p:cNvPr>
          <p:cNvSpPr/>
          <p:nvPr/>
        </p:nvSpPr>
        <p:spPr>
          <a:xfrm>
            <a:off x="544854" y="1655064"/>
            <a:ext cx="11102291" cy="4453128"/>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Shape&#10;&#10;Description automatically generated">
            <a:extLst>
              <a:ext uri="{FF2B5EF4-FFF2-40B4-BE49-F238E27FC236}">
                <a16:creationId xmlns:a16="http://schemas.microsoft.com/office/drawing/2014/main" id="{F1781514-AA49-204D-A5D2-40F3E41CAA51}"/>
              </a:ext>
            </a:extLst>
          </p:cNvPr>
          <p:cNvPicPr>
            <a:picLocks noGrp="1" noChangeAspect="1"/>
          </p:cNvPicPr>
          <p:nvPr>
            <p:ph idx="1"/>
          </p:nvPr>
        </p:nvPicPr>
        <p:blipFill>
          <a:blip r:embed="rId2"/>
          <a:stretch>
            <a:fillRect/>
          </a:stretch>
        </p:blipFill>
        <p:spPr>
          <a:xfrm>
            <a:off x="925576" y="2561567"/>
            <a:ext cx="4253992" cy="4312748"/>
          </a:xfrm>
        </p:spPr>
      </p:pic>
      <p:sp>
        <p:nvSpPr>
          <p:cNvPr id="2" name="Title 1">
            <a:extLst>
              <a:ext uri="{FF2B5EF4-FFF2-40B4-BE49-F238E27FC236}">
                <a16:creationId xmlns:a16="http://schemas.microsoft.com/office/drawing/2014/main" id="{53692AAE-B26F-9545-9B6D-CCB576E14269}"/>
              </a:ext>
            </a:extLst>
          </p:cNvPr>
          <p:cNvSpPr>
            <a:spLocks noGrp="1"/>
          </p:cNvSpPr>
          <p:nvPr>
            <p:ph type="title"/>
          </p:nvPr>
        </p:nvSpPr>
        <p:spPr/>
        <p:txBody>
          <a:bodyPr>
            <a:normAutofit/>
          </a:bodyPr>
          <a:lstStyle/>
          <a:p>
            <a:r>
              <a:rPr lang="en-US" sz="2800" b="1">
                <a:solidFill>
                  <a:srgbClr val="0398A7"/>
                </a:solidFill>
                <a:latin typeface="Georgia" panose="02040502050405020303" pitchFamily="18" charset="0"/>
                <a:cs typeface="Arial" panose="020B0604020202020204" pitchFamily="34" charset="0"/>
              </a:rPr>
              <a:t>There are educational situations that allow you to skip these steps...</a:t>
            </a:r>
            <a:endParaRPr lang="en-US" sz="2800">
              <a:solidFill>
                <a:srgbClr val="0398A7"/>
              </a:solidFill>
              <a:latin typeface="Georgia" panose="02040502050405020303" pitchFamily="18" charset="0"/>
              <a:cs typeface="Arial" panose="020B0604020202020204" pitchFamily="34" charset="0"/>
            </a:endParaRPr>
          </a:p>
        </p:txBody>
      </p:sp>
      <p:sp>
        <p:nvSpPr>
          <p:cNvPr id="4" name="TextBox 3">
            <a:extLst>
              <a:ext uri="{FF2B5EF4-FFF2-40B4-BE49-F238E27FC236}">
                <a16:creationId xmlns:a16="http://schemas.microsoft.com/office/drawing/2014/main" id="{4B53DF55-C263-4142-9363-5AFE337237AC}"/>
              </a:ext>
            </a:extLst>
          </p:cNvPr>
          <p:cNvSpPr txBox="1"/>
          <p:nvPr/>
        </p:nvSpPr>
        <p:spPr>
          <a:xfrm>
            <a:off x="838200" y="1825625"/>
            <a:ext cx="2590800" cy="2062103"/>
          </a:xfrm>
          <a:prstGeom prst="rect">
            <a:avLst/>
          </a:prstGeom>
          <a:noFill/>
        </p:spPr>
        <p:txBody>
          <a:bodyPr wrap="square" rtlCol="0">
            <a:spAutoFit/>
          </a:bodyPr>
          <a:lstStyle/>
          <a:p>
            <a:r>
              <a:rPr lang="en-US" sz="1600" b="1">
                <a:solidFill>
                  <a:srgbClr val="0398A7"/>
                </a:solidFill>
                <a:latin typeface="Arial" panose="020B0604020202020204" pitchFamily="34" charset="0"/>
                <a:cs typeface="Arial" panose="020B0604020202020204" pitchFamily="34" charset="0"/>
              </a:rPr>
              <a:t>Accredited CE providers do not need to identify, mitigate, or disclose relevant financial relationships for education that meets one or more of these exceptions.</a:t>
            </a:r>
            <a:endParaRPr lang="en-US" sz="1600">
              <a:solidFill>
                <a:srgbClr val="0398A7"/>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45B4856-A6C2-D247-8946-261839E39F57}"/>
              </a:ext>
            </a:extLst>
          </p:cNvPr>
          <p:cNvSpPr txBox="1"/>
          <p:nvPr/>
        </p:nvSpPr>
        <p:spPr>
          <a:xfrm>
            <a:off x="3555491" y="1825624"/>
            <a:ext cx="7710921" cy="283154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Will the accredited education be non-clinical, such as leadership or communication skills training? </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Will a learner group be solely in control of content of the accredited education, such as a spontaneous case conversation among peers? </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Will this be self-directed education where the learner controls their educational goals and reports on changes that resulted, such as learning from teaching, remediation, or a personal development plan? </a:t>
            </a:r>
          </a:p>
          <a:p>
            <a:endParaRPr lang="en-US" sz="1600">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Explore these opportunities with your CE staff.</a:t>
            </a:r>
            <a:endParaRPr lang="en-US" sz="16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24252C7-7940-8649-A1A0-01919D0DEAC0}"/>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404912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5C7A-F7FD-4FDD-8C06-EACC8B861AA9}"/>
              </a:ext>
            </a:extLst>
          </p:cNvPr>
          <p:cNvSpPr>
            <a:spLocks noGrp="1"/>
          </p:cNvSpPr>
          <p:nvPr>
            <p:ph type="title"/>
          </p:nvPr>
        </p:nvSpPr>
        <p:spPr>
          <a:xfrm>
            <a:off x="302173" y="118856"/>
            <a:ext cx="9472448" cy="612337"/>
          </a:xfrm>
        </p:spPr>
        <p:txBody>
          <a:bodyPr>
            <a:normAutofit/>
          </a:bodyPr>
          <a:lstStyle/>
          <a:p>
            <a:r>
              <a:rPr lang="en-US" sz="3200" dirty="0"/>
              <a:t>Educational Planning and Evaluation</a:t>
            </a:r>
          </a:p>
        </p:txBody>
      </p:sp>
      <p:pic>
        <p:nvPicPr>
          <p:cNvPr id="5" name="Content Placeholder 4">
            <a:extLst>
              <a:ext uri="{FF2B5EF4-FFF2-40B4-BE49-F238E27FC236}">
                <a16:creationId xmlns:a16="http://schemas.microsoft.com/office/drawing/2014/main" id="{313DE559-9911-42AC-B3C3-92477D438AB5}"/>
              </a:ext>
            </a:extLst>
          </p:cNvPr>
          <p:cNvPicPr>
            <a:picLocks noGrp="1" noChangeAspect="1"/>
          </p:cNvPicPr>
          <p:nvPr>
            <p:ph idx="1"/>
          </p:nvPr>
        </p:nvPicPr>
        <p:blipFill>
          <a:blip r:embed="rId2"/>
          <a:stretch>
            <a:fillRect/>
          </a:stretch>
        </p:blipFill>
        <p:spPr>
          <a:xfrm>
            <a:off x="788276" y="731193"/>
            <a:ext cx="10657490" cy="6007951"/>
          </a:xfrm>
        </p:spPr>
      </p:pic>
    </p:spTree>
    <p:extLst>
      <p:ext uri="{BB962C8B-B14F-4D97-AF65-F5344CB8AC3E}">
        <p14:creationId xmlns:p14="http://schemas.microsoft.com/office/powerpoint/2010/main" val="2491686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5C85F568-17CD-EB4C-8D9D-0E034CE33478}"/>
              </a:ext>
            </a:extLst>
          </p:cNvPr>
          <p:cNvSpPr/>
          <p:nvPr/>
        </p:nvSpPr>
        <p:spPr>
          <a:xfrm>
            <a:off x="544854" y="1655064"/>
            <a:ext cx="11102291" cy="4453128"/>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11" descr="Shape&#10;&#10;Description automatically generated">
            <a:extLst>
              <a:ext uri="{FF2B5EF4-FFF2-40B4-BE49-F238E27FC236}">
                <a16:creationId xmlns:a16="http://schemas.microsoft.com/office/drawing/2014/main" id="{09B072EE-50F0-1840-9EB2-18F946C8451A}"/>
              </a:ext>
            </a:extLst>
          </p:cNvPr>
          <p:cNvPicPr>
            <a:picLocks noGrp="1" noChangeAspect="1"/>
          </p:cNvPicPr>
          <p:nvPr>
            <p:ph idx="1"/>
          </p:nvPr>
        </p:nvPicPr>
        <p:blipFill>
          <a:blip r:embed="rId2"/>
          <a:stretch>
            <a:fillRect/>
          </a:stretch>
        </p:blipFill>
        <p:spPr>
          <a:xfrm>
            <a:off x="925576" y="2561567"/>
            <a:ext cx="4253992" cy="4312748"/>
          </a:xfrm>
        </p:spPr>
      </p:pic>
      <p:sp>
        <p:nvSpPr>
          <p:cNvPr id="7" name="TextBox 6">
            <a:extLst>
              <a:ext uri="{FF2B5EF4-FFF2-40B4-BE49-F238E27FC236}">
                <a16:creationId xmlns:a16="http://schemas.microsoft.com/office/drawing/2014/main" id="{FD92338B-AB50-124D-B5B0-DCFBEB0A1974}"/>
              </a:ext>
            </a:extLst>
          </p:cNvPr>
          <p:cNvSpPr txBox="1"/>
          <p:nvPr/>
        </p:nvSpPr>
        <p:spPr>
          <a:xfrm>
            <a:off x="838200" y="1825625"/>
            <a:ext cx="2318512" cy="1569660"/>
          </a:xfrm>
          <a:prstGeom prst="rect">
            <a:avLst/>
          </a:prstGeom>
          <a:noFill/>
        </p:spPr>
        <p:txBody>
          <a:bodyPr wrap="square" rtlCol="0">
            <a:spAutoFit/>
          </a:bodyPr>
          <a:lstStyle/>
          <a:p>
            <a:r>
              <a:rPr lang="en-US" sz="1600" b="1">
                <a:solidFill>
                  <a:srgbClr val="0398A7"/>
                </a:solidFill>
                <a:latin typeface="Arial" panose="020B0604020202020204" pitchFamily="34" charset="0"/>
                <a:cs typeface="Arial" panose="020B0604020202020204" pitchFamily="34" charset="0"/>
              </a:rPr>
              <a:t>If you play any of these roles in accredited continuing education, you need to disclose financial relationships.</a:t>
            </a:r>
            <a:endParaRPr lang="en-US" sz="1600">
              <a:solidFill>
                <a:srgbClr val="0398A7"/>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E007C97-4A4C-3245-B65F-FA758B251B3B}"/>
              </a:ext>
            </a:extLst>
          </p:cNvPr>
          <p:cNvSpPr txBox="1"/>
          <p:nvPr/>
        </p:nvSpPr>
        <p:spPr>
          <a:xfrm>
            <a:off x="3555492" y="3810000"/>
            <a:ext cx="1840992" cy="1323439"/>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Planning committees,</a:t>
            </a:r>
          </a:p>
          <a:p>
            <a:r>
              <a:rPr lang="en-US" sz="1600">
                <a:latin typeface="Arial" panose="020B0604020202020204" pitchFamily="34" charset="0"/>
                <a:cs typeface="Arial" panose="020B0604020202020204" pitchFamily="34" charset="0"/>
              </a:rPr>
              <a:t>CE staff, editors,</a:t>
            </a:r>
          </a:p>
          <a:p>
            <a:r>
              <a:rPr lang="en-US" sz="1600">
                <a:latin typeface="Arial" panose="020B0604020202020204" pitchFamily="34" charset="0"/>
                <a:cs typeface="Arial" panose="020B0604020202020204" pitchFamily="34" charset="0"/>
              </a:rPr>
              <a:t>activity directors</a:t>
            </a:r>
          </a:p>
        </p:txBody>
      </p:sp>
      <p:sp>
        <p:nvSpPr>
          <p:cNvPr id="11" name="TextBox 10">
            <a:extLst>
              <a:ext uri="{FF2B5EF4-FFF2-40B4-BE49-F238E27FC236}">
                <a16:creationId xmlns:a16="http://schemas.microsoft.com/office/drawing/2014/main" id="{D2E5ED22-198A-E44F-B858-85FAD9B6A410}"/>
              </a:ext>
            </a:extLst>
          </p:cNvPr>
          <p:cNvSpPr txBox="1"/>
          <p:nvPr/>
        </p:nvSpPr>
        <p:spPr>
          <a:xfrm>
            <a:off x="3555492" y="1825625"/>
            <a:ext cx="1168904"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Planners</a:t>
            </a:r>
            <a:endParaRPr lang="en-US" sz="16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D9C3361-B435-264B-8038-A9C83526A667}"/>
              </a:ext>
            </a:extLst>
          </p:cNvPr>
          <p:cNvSpPr txBox="1"/>
          <p:nvPr/>
        </p:nvSpPr>
        <p:spPr>
          <a:xfrm>
            <a:off x="5368035" y="1825625"/>
            <a:ext cx="1840991"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Faculty/Teachers</a:t>
            </a:r>
            <a:endParaRPr lang="en-US" sz="16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0207706-52CA-4540-96AA-DC636691FA84}"/>
              </a:ext>
            </a:extLst>
          </p:cNvPr>
          <p:cNvSpPr txBox="1"/>
          <p:nvPr/>
        </p:nvSpPr>
        <p:spPr>
          <a:xfrm>
            <a:off x="7256780" y="1825625"/>
            <a:ext cx="1168904"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Authors</a:t>
            </a:r>
            <a:endParaRPr lang="en-US" sz="16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9FDB6C6-FB0B-4749-B759-4A3C015D968D}"/>
              </a:ext>
            </a:extLst>
          </p:cNvPr>
          <p:cNvSpPr txBox="1"/>
          <p:nvPr/>
        </p:nvSpPr>
        <p:spPr>
          <a:xfrm>
            <a:off x="9284208" y="1825625"/>
            <a:ext cx="1840992"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Reviewers</a:t>
            </a:r>
            <a:endParaRPr lang="en-US" sz="16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22DA54B-E2ED-A544-B871-591F04FD8DEB}"/>
              </a:ext>
            </a:extLst>
          </p:cNvPr>
          <p:cNvSpPr txBox="1"/>
          <p:nvPr/>
        </p:nvSpPr>
        <p:spPr>
          <a:xfrm>
            <a:off x="5368036" y="3810000"/>
            <a:ext cx="1840992" cy="1815882"/>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Speakers, panelists, instructors, trainers, coaches, educational consultants</a:t>
            </a:r>
          </a:p>
        </p:txBody>
      </p:sp>
      <p:sp>
        <p:nvSpPr>
          <p:cNvPr id="16" name="TextBox 15">
            <a:extLst>
              <a:ext uri="{FF2B5EF4-FFF2-40B4-BE49-F238E27FC236}">
                <a16:creationId xmlns:a16="http://schemas.microsoft.com/office/drawing/2014/main" id="{A2ECEA75-5BE2-434B-91DE-BCBECFE33815}"/>
              </a:ext>
            </a:extLst>
          </p:cNvPr>
          <p:cNvSpPr txBox="1"/>
          <p:nvPr/>
        </p:nvSpPr>
        <p:spPr>
          <a:xfrm>
            <a:off x="7256780" y="3810000"/>
            <a:ext cx="2115820" cy="1569660"/>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Writers, editors, instructional designers, content developers, educational researchers, CE staff</a:t>
            </a:r>
          </a:p>
        </p:txBody>
      </p:sp>
      <p:sp>
        <p:nvSpPr>
          <p:cNvPr id="19" name="TextBox 18">
            <a:extLst>
              <a:ext uri="{FF2B5EF4-FFF2-40B4-BE49-F238E27FC236}">
                <a16:creationId xmlns:a16="http://schemas.microsoft.com/office/drawing/2014/main" id="{851F5590-C70E-FA4B-B456-1A46BC9240FB}"/>
              </a:ext>
            </a:extLst>
          </p:cNvPr>
          <p:cNvSpPr txBox="1"/>
          <p:nvPr/>
        </p:nvSpPr>
        <p:spPr>
          <a:xfrm>
            <a:off x="9284208" y="3810000"/>
            <a:ext cx="1840992" cy="830997"/>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Peer reviewers, editors, CE staff</a:t>
            </a:r>
          </a:p>
        </p:txBody>
      </p:sp>
      <p:sp>
        <p:nvSpPr>
          <p:cNvPr id="17" name="Title 1">
            <a:extLst>
              <a:ext uri="{FF2B5EF4-FFF2-40B4-BE49-F238E27FC236}">
                <a16:creationId xmlns:a16="http://schemas.microsoft.com/office/drawing/2014/main" id="{54C41D60-CB2E-084E-9000-45E2D6631879}"/>
              </a:ext>
            </a:extLst>
          </p:cNvPr>
          <p:cNvSpPr txBox="1">
            <a:spLocks/>
          </p:cNvSpPr>
          <p:nvPr/>
        </p:nvSpPr>
        <p:spPr>
          <a:xfrm>
            <a:off x="838200" y="350837"/>
            <a:ext cx="10134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398A7"/>
                </a:solidFill>
                <a:latin typeface="Georgia" panose="02040502050405020303" pitchFamily="18" charset="0"/>
              </a:rPr>
              <a:t>How Do I Participate In The Planning and Presentation of Accredited Continuing Education?</a:t>
            </a:r>
            <a:br>
              <a:rPr lang="en-US" sz="2800" b="1">
                <a:solidFill>
                  <a:srgbClr val="0398A7"/>
                </a:solidFill>
                <a:latin typeface="Georgia" panose="02040502050405020303" pitchFamily="18" charset="0"/>
              </a:rPr>
            </a:br>
            <a:br>
              <a:rPr lang="en-US" sz="2800" b="1">
                <a:solidFill>
                  <a:srgbClr val="0398A7"/>
                </a:solidFill>
                <a:latin typeface="Georgia" panose="02040502050405020303" pitchFamily="18" charset="0"/>
              </a:rPr>
            </a:br>
            <a:r>
              <a:rPr lang="en-US" sz="2200" b="1">
                <a:solidFill>
                  <a:srgbClr val="0398A7"/>
                </a:solidFill>
                <a:latin typeface="Georgia" panose="02040502050405020303" pitchFamily="18" charset="0"/>
              </a:rPr>
              <a:t>Who needs to disclose?</a:t>
            </a:r>
            <a:endParaRPr lang="en-US" sz="2200">
              <a:solidFill>
                <a:srgbClr val="0398A7"/>
              </a:solidFill>
              <a:latin typeface="Georgia" panose="02040502050405020303" pitchFamily="18" charset="0"/>
            </a:endParaRPr>
          </a:p>
        </p:txBody>
      </p:sp>
      <p:pic>
        <p:nvPicPr>
          <p:cNvPr id="6" name="Picture 5" descr="Icon&#10;&#10;Description automatically generated">
            <a:extLst>
              <a:ext uri="{FF2B5EF4-FFF2-40B4-BE49-F238E27FC236}">
                <a16:creationId xmlns:a16="http://schemas.microsoft.com/office/drawing/2014/main" id="{78EADC1F-AD17-F14F-9114-FB5CFA09FF3C}"/>
              </a:ext>
            </a:extLst>
          </p:cNvPr>
          <p:cNvPicPr>
            <a:picLocks noChangeAspect="1"/>
          </p:cNvPicPr>
          <p:nvPr/>
        </p:nvPicPr>
        <p:blipFill>
          <a:blip r:embed="rId3"/>
          <a:stretch>
            <a:fillRect/>
          </a:stretch>
        </p:blipFill>
        <p:spPr>
          <a:xfrm>
            <a:off x="3637848" y="2438400"/>
            <a:ext cx="1168097" cy="965927"/>
          </a:xfrm>
          <a:prstGeom prst="rect">
            <a:avLst/>
          </a:prstGeom>
        </p:spPr>
      </p:pic>
      <p:pic>
        <p:nvPicPr>
          <p:cNvPr id="25" name="Picture 24">
            <a:extLst>
              <a:ext uri="{FF2B5EF4-FFF2-40B4-BE49-F238E27FC236}">
                <a16:creationId xmlns:a16="http://schemas.microsoft.com/office/drawing/2014/main" id="{E169F60A-9A8D-F946-8B69-B4D07FCECA4C}"/>
              </a:ext>
            </a:extLst>
          </p:cNvPr>
          <p:cNvPicPr>
            <a:picLocks noChangeAspect="1"/>
          </p:cNvPicPr>
          <p:nvPr/>
        </p:nvPicPr>
        <p:blipFill>
          <a:blip r:embed="rId4"/>
          <a:srcRect/>
          <a:stretch/>
        </p:blipFill>
        <p:spPr>
          <a:xfrm>
            <a:off x="5441177" y="2438400"/>
            <a:ext cx="1055780" cy="965927"/>
          </a:xfrm>
          <a:prstGeom prst="rect">
            <a:avLst/>
          </a:prstGeom>
        </p:spPr>
      </p:pic>
      <p:pic>
        <p:nvPicPr>
          <p:cNvPr id="26" name="Picture 25">
            <a:extLst>
              <a:ext uri="{FF2B5EF4-FFF2-40B4-BE49-F238E27FC236}">
                <a16:creationId xmlns:a16="http://schemas.microsoft.com/office/drawing/2014/main" id="{2AB3EEB3-4B81-9343-8F41-B51758BBA3FD}"/>
              </a:ext>
            </a:extLst>
          </p:cNvPr>
          <p:cNvPicPr>
            <a:picLocks noChangeAspect="1"/>
          </p:cNvPicPr>
          <p:nvPr/>
        </p:nvPicPr>
        <p:blipFill>
          <a:blip r:embed="rId5"/>
          <a:srcRect/>
          <a:stretch/>
        </p:blipFill>
        <p:spPr>
          <a:xfrm>
            <a:off x="7301375" y="2438400"/>
            <a:ext cx="784815" cy="965927"/>
          </a:xfrm>
          <a:prstGeom prst="rect">
            <a:avLst/>
          </a:prstGeom>
        </p:spPr>
      </p:pic>
      <p:pic>
        <p:nvPicPr>
          <p:cNvPr id="27" name="Picture 26">
            <a:extLst>
              <a:ext uri="{FF2B5EF4-FFF2-40B4-BE49-F238E27FC236}">
                <a16:creationId xmlns:a16="http://schemas.microsoft.com/office/drawing/2014/main" id="{D112A5AE-BE76-974F-B5E3-1DE581841951}"/>
              </a:ext>
            </a:extLst>
          </p:cNvPr>
          <p:cNvPicPr>
            <a:picLocks noChangeAspect="1"/>
          </p:cNvPicPr>
          <p:nvPr/>
        </p:nvPicPr>
        <p:blipFill>
          <a:blip r:embed="rId6"/>
          <a:srcRect/>
          <a:stretch/>
        </p:blipFill>
        <p:spPr>
          <a:xfrm>
            <a:off x="9372600" y="2450067"/>
            <a:ext cx="1168097" cy="958438"/>
          </a:xfrm>
          <a:prstGeom prst="rect">
            <a:avLst/>
          </a:prstGeom>
        </p:spPr>
      </p:pic>
      <p:sp>
        <p:nvSpPr>
          <p:cNvPr id="22" name="TextBox 21">
            <a:extLst>
              <a:ext uri="{FF2B5EF4-FFF2-40B4-BE49-F238E27FC236}">
                <a16:creationId xmlns:a16="http://schemas.microsoft.com/office/drawing/2014/main" id="{936A53A5-A1D8-DF47-ADDE-66C8A0CE8655}"/>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3432406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6EF33A-350F-8FB8-1080-1A1F5C2793F2}"/>
              </a:ext>
            </a:extLst>
          </p:cNvPr>
          <p:cNvPicPr>
            <a:picLocks noChangeAspect="1"/>
          </p:cNvPicPr>
          <p:nvPr/>
        </p:nvPicPr>
        <p:blipFill>
          <a:blip r:embed="rId2"/>
          <a:stretch>
            <a:fillRect/>
          </a:stretch>
        </p:blipFill>
        <p:spPr>
          <a:xfrm>
            <a:off x="1715497" y="0"/>
            <a:ext cx="8761005" cy="6858000"/>
          </a:xfrm>
          <a:prstGeom prst="rect">
            <a:avLst/>
          </a:prstGeom>
        </p:spPr>
      </p:pic>
    </p:spTree>
    <p:extLst>
      <p:ext uri="{BB962C8B-B14F-4D97-AF65-F5344CB8AC3E}">
        <p14:creationId xmlns:p14="http://schemas.microsoft.com/office/powerpoint/2010/main" val="643547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6A971D1-B4D1-C84D-8A10-2BF1BCC0B6AD}"/>
              </a:ext>
            </a:extLst>
          </p:cNvPr>
          <p:cNvSpPr/>
          <p:nvPr/>
        </p:nvSpPr>
        <p:spPr>
          <a:xfrm>
            <a:off x="544854" y="1655064"/>
            <a:ext cx="11102291" cy="4549742"/>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11" descr="Shape&#10;&#10;Description automatically generated">
            <a:extLst>
              <a:ext uri="{FF2B5EF4-FFF2-40B4-BE49-F238E27FC236}">
                <a16:creationId xmlns:a16="http://schemas.microsoft.com/office/drawing/2014/main" id="{83F63676-595D-6E4E-8321-F49D2B582CEA}"/>
              </a:ext>
            </a:extLst>
          </p:cNvPr>
          <p:cNvPicPr>
            <a:picLocks noChangeAspect="1"/>
          </p:cNvPicPr>
          <p:nvPr/>
        </p:nvPicPr>
        <p:blipFill>
          <a:blip r:embed="rId2"/>
          <a:stretch>
            <a:fillRect/>
          </a:stretch>
        </p:blipFill>
        <p:spPr>
          <a:xfrm>
            <a:off x="925576" y="2561567"/>
            <a:ext cx="4253992" cy="4312748"/>
          </a:xfrm>
          <a:prstGeom prst="rect">
            <a:avLst/>
          </a:prstGeom>
        </p:spPr>
      </p:pic>
      <p:sp>
        <p:nvSpPr>
          <p:cNvPr id="5" name="Title 1">
            <a:extLst>
              <a:ext uri="{FF2B5EF4-FFF2-40B4-BE49-F238E27FC236}">
                <a16:creationId xmlns:a16="http://schemas.microsoft.com/office/drawing/2014/main" id="{5F42C385-DBE1-9744-B2E5-AA50512F7777}"/>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398A7"/>
                </a:solidFill>
                <a:latin typeface="Georgia" panose="02040502050405020303" pitchFamily="18" charset="0"/>
              </a:rPr>
              <a:t>How Do I Participate In The Planning and Presentation of Accredited Continuing Education?</a:t>
            </a:r>
            <a:br>
              <a:rPr lang="en-US" sz="2800" b="1">
                <a:solidFill>
                  <a:srgbClr val="0398A7"/>
                </a:solidFill>
                <a:latin typeface="Georgia" panose="02040502050405020303" pitchFamily="18" charset="0"/>
              </a:rPr>
            </a:br>
            <a:br>
              <a:rPr lang="en-US" sz="2800" b="1">
                <a:solidFill>
                  <a:srgbClr val="0398A7"/>
                </a:solidFill>
                <a:latin typeface="Georgia" panose="02040502050405020303" pitchFamily="18" charset="0"/>
              </a:rPr>
            </a:br>
            <a:r>
              <a:rPr lang="en-US" sz="2200" b="1">
                <a:solidFill>
                  <a:srgbClr val="0398A7"/>
                </a:solidFill>
                <a:latin typeface="Georgia" panose="02040502050405020303" pitchFamily="18" charset="0"/>
              </a:rPr>
              <a:t>What needs to be disclosed?</a:t>
            </a:r>
            <a:endParaRPr lang="en-US" sz="2200">
              <a:solidFill>
                <a:srgbClr val="0398A7"/>
              </a:solidFill>
              <a:latin typeface="Georgia" panose="02040502050405020303" pitchFamily="18" charset="0"/>
            </a:endParaRPr>
          </a:p>
        </p:txBody>
      </p:sp>
      <p:sp>
        <p:nvSpPr>
          <p:cNvPr id="6" name="TextBox 5">
            <a:extLst>
              <a:ext uri="{FF2B5EF4-FFF2-40B4-BE49-F238E27FC236}">
                <a16:creationId xmlns:a16="http://schemas.microsoft.com/office/drawing/2014/main" id="{EB54B2BC-52A7-FF4F-8A27-23B30AAFB40F}"/>
              </a:ext>
            </a:extLst>
          </p:cNvPr>
          <p:cNvSpPr txBox="1"/>
          <p:nvPr/>
        </p:nvSpPr>
        <p:spPr>
          <a:xfrm>
            <a:off x="838200" y="1825625"/>
            <a:ext cx="2590800" cy="2800767"/>
          </a:xfrm>
          <a:prstGeom prst="rect">
            <a:avLst/>
          </a:prstGeom>
          <a:noFill/>
        </p:spPr>
        <p:txBody>
          <a:bodyPr wrap="square" rtlCol="0">
            <a:spAutoFit/>
          </a:bodyPr>
          <a:lstStyle/>
          <a:p>
            <a:r>
              <a:rPr lang="en-US" sz="1600" b="1">
                <a:solidFill>
                  <a:srgbClr val="0398A7"/>
                </a:solidFill>
                <a:latin typeface="Arial" panose="020B0604020202020204" pitchFamily="34" charset="0"/>
                <a:cs typeface="Arial" panose="020B0604020202020204" pitchFamily="34" charset="0"/>
              </a:rPr>
              <a:t>You must disclose all your financial relationships over the past 24 months with ineligible companies on this list. </a:t>
            </a:r>
          </a:p>
          <a:p>
            <a:endParaRPr lang="en-US" sz="1600">
              <a:solidFill>
                <a:srgbClr val="0398A7"/>
              </a:solidFill>
              <a:latin typeface="Arial" panose="020B0604020202020204" pitchFamily="34" charset="0"/>
              <a:cs typeface="Arial" panose="020B0604020202020204" pitchFamily="34" charset="0"/>
            </a:endParaRPr>
          </a:p>
          <a:p>
            <a:r>
              <a:rPr lang="en-US" sz="1600" b="1">
                <a:solidFill>
                  <a:srgbClr val="0398A7"/>
                </a:solidFill>
                <a:latin typeface="Arial" panose="020B0604020202020204" pitchFamily="34" charset="0"/>
                <a:cs typeface="Arial" panose="020B0604020202020204" pitchFamily="34" charset="0"/>
              </a:rPr>
              <a:t>Disclose relationships whether or not they have already ended during the past 24 months. </a:t>
            </a:r>
            <a:endParaRPr lang="en-US" sz="1600">
              <a:solidFill>
                <a:srgbClr val="0398A7"/>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AA1E601-38C2-0E48-A613-9ED7D91AB754}"/>
              </a:ext>
            </a:extLst>
          </p:cNvPr>
          <p:cNvSpPr txBox="1"/>
          <p:nvPr/>
        </p:nvSpPr>
        <p:spPr>
          <a:xfrm>
            <a:off x="3555492" y="1825624"/>
            <a:ext cx="5347716" cy="4431983"/>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Advertising, marketing, or communication firms </a:t>
            </a:r>
            <a:endParaRPr lang="en-US" sz="1600">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whose clients are ineligible companies </a:t>
            </a:r>
          </a:p>
          <a:p>
            <a:r>
              <a:rPr lang="en-US" sz="1600" b="1">
                <a:latin typeface="Arial" panose="020B0604020202020204" pitchFamily="34" charset="0"/>
                <a:cs typeface="Arial" panose="020B0604020202020204" pitchFamily="34" charset="0"/>
              </a:rPr>
              <a:t>Bio-medical startups </a:t>
            </a:r>
            <a:endParaRPr lang="en-US" sz="1600">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that have begun a governmental regulatory approval process </a:t>
            </a:r>
          </a:p>
          <a:p>
            <a:r>
              <a:rPr lang="en-US" sz="1600" b="1">
                <a:latin typeface="Arial" panose="020B0604020202020204" pitchFamily="34" charset="0"/>
                <a:cs typeface="Arial" panose="020B0604020202020204" pitchFamily="34" charset="0"/>
              </a:rPr>
              <a:t>Compounding pharmacies </a:t>
            </a:r>
            <a:endParaRPr lang="en-US" sz="1600">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that manufacture proprietary compounds </a:t>
            </a:r>
          </a:p>
          <a:p>
            <a:pPr>
              <a:spcAft>
                <a:spcPts val="600"/>
              </a:spcAft>
            </a:pPr>
            <a:r>
              <a:rPr lang="en-US" sz="1600" b="1">
                <a:latin typeface="Arial" panose="020B0604020202020204" pitchFamily="34" charset="0"/>
                <a:cs typeface="Arial" panose="020B0604020202020204" pitchFamily="34" charset="0"/>
              </a:rPr>
              <a:t>Device manufacturers or distributors </a:t>
            </a:r>
            <a:endParaRPr lang="en-US" sz="1600">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Diagnostic labs </a:t>
            </a:r>
            <a:endParaRPr lang="en-US" sz="1600">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that sell proprietary products </a:t>
            </a:r>
          </a:p>
          <a:p>
            <a:pPr>
              <a:spcAft>
                <a:spcPts val="600"/>
              </a:spcAft>
            </a:pPr>
            <a:r>
              <a:rPr lang="en-US" sz="1600" b="1">
                <a:latin typeface="Arial" panose="020B0604020202020204" pitchFamily="34" charset="0"/>
                <a:cs typeface="Arial" panose="020B0604020202020204" pitchFamily="34" charset="0"/>
              </a:rPr>
              <a:t>Growers, distributors, manufacturers or sellers of medical foods and dietary supplements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Manufacturers of health-related wearable products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Pharmaceutical companies or distributors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Pharmacy benefit managers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Reagent manufacturers or sellers </a:t>
            </a:r>
            <a:endParaRPr lang="en-US" sz="16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791A0D6-8B4A-9742-ADF5-A22E20D6409B}"/>
              </a:ext>
            </a:extLst>
          </p:cNvPr>
          <p:cNvSpPr txBox="1"/>
          <p:nvPr/>
        </p:nvSpPr>
        <p:spPr>
          <a:xfrm>
            <a:off x="9029700" y="1825625"/>
            <a:ext cx="2324100" cy="2800767"/>
          </a:xfrm>
          <a:prstGeom prst="rect">
            <a:avLst/>
          </a:prstGeom>
          <a:noFill/>
        </p:spPr>
        <p:txBody>
          <a:bodyPr wrap="square" rtlCol="0">
            <a:spAutoFit/>
          </a:bodyPr>
          <a:lstStyle/>
          <a:p>
            <a:r>
              <a:rPr lang="en-US" sz="1600" i="1">
                <a:latin typeface="Arial" panose="020B0604020202020204" pitchFamily="34" charset="0"/>
                <a:cs typeface="Arial" panose="020B0604020202020204" pitchFamily="34" charset="0"/>
              </a:rPr>
              <a:t>These are companies whose primary business is producing, marketing, selling, re-selling, or distributing healthcare products used by or on patients.</a:t>
            </a:r>
          </a:p>
          <a:p>
            <a:r>
              <a:rPr lang="en-US" sz="1600" i="1">
                <a:latin typeface="Arial" panose="020B0604020202020204" pitchFamily="34" charset="0"/>
                <a:cs typeface="Arial" panose="020B0604020202020204" pitchFamily="34" charset="0"/>
              </a:rPr>
              <a:t> </a:t>
            </a:r>
            <a:endParaRPr lang="en-US" sz="1600">
              <a:latin typeface="Arial" panose="020B0604020202020204" pitchFamily="34" charset="0"/>
              <a:cs typeface="Arial" panose="020B0604020202020204" pitchFamily="34" charset="0"/>
            </a:endParaRPr>
          </a:p>
          <a:p>
            <a:r>
              <a:rPr lang="en-US" sz="1600" i="1">
                <a:latin typeface="Arial" panose="020B0604020202020204" pitchFamily="34" charset="0"/>
                <a:cs typeface="Arial" panose="020B0604020202020204" pitchFamily="34" charset="0"/>
              </a:rPr>
              <a:t>They are </a:t>
            </a:r>
            <a:r>
              <a:rPr lang="en-US" sz="1600" b="1" i="1">
                <a:latin typeface="Arial" panose="020B0604020202020204" pitchFamily="34" charset="0"/>
                <a:cs typeface="Arial" panose="020B0604020202020204" pitchFamily="34" charset="0"/>
              </a:rPr>
              <a:t>ineligible </a:t>
            </a:r>
            <a:r>
              <a:rPr lang="en-US" sz="1600" i="1">
                <a:latin typeface="Arial" panose="020B0604020202020204" pitchFamily="34" charset="0"/>
                <a:cs typeface="Arial" panose="020B0604020202020204" pitchFamily="34" charset="0"/>
              </a:rPr>
              <a:t>to be accredited in the ACCME System. </a:t>
            </a:r>
            <a:endParaRPr lang="en-US" sz="160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5D9B94E6-FD6C-5F49-BB60-EA4D6D9E6666}"/>
              </a:ext>
            </a:extLst>
          </p:cNvPr>
          <p:cNvCxnSpPr>
            <a:cxnSpLocks/>
          </p:cNvCxnSpPr>
          <p:nvPr/>
        </p:nvCxnSpPr>
        <p:spPr>
          <a:xfrm>
            <a:off x="8915400" y="1843445"/>
            <a:ext cx="0" cy="2782947"/>
          </a:xfrm>
          <a:prstGeom prst="line">
            <a:avLst/>
          </a:prstGeom>
          <a:ln>
            <a:solidFill>
              <a:srgbClr val="0398A7"/>
            </a:solidFill>
          </a:ln>
        </p:spPr>
        <p:style>
          <a:lnRef idx="3">
            <a:schemeClr val="accent6"/>
          </a:lnRef>
          <a:fillRef idx="0">
            <a:schemeClr val="accent6"/>
          </a:fillRef>
          <a:effectRef idx="2">
            <a:schemeClr val="accent6"/>
          </a:effectRef>
          <a:fontRef idx="minor">
            <a:schemeClr val="tx1"/>
          </a:fontRef>
        </p:style>
      </p:cxnSp>
      <p:sp>
        <p:nvSpPr>
          <p:cNvPr id="10" name="TextBox 9">
            <a:extLst>
              <a:ext uri="{FF2B5EF4-FFF2-40B4-BE49-F238E27FC236}">
                <a16:creationId xmlns:a16="http://schemas.microsoft.com/office/drawing/2014/main" id="{369BF410-62B6-E44D-9A6E-30C71356DAC8}"/>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209528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7185051-B8A7-9E43-8126-4340F9C7525C}"/>
              </a:ext>
            </a:extLst>
          </p:cNvPr>
          <p:cNvSpPr/>
          <p:nvPr/>
        </p:nvSpPr>
        <p:spPr>
          <a:xfrm>
            <a:off x="544854" y="1655065"/>
            <a:ext cx="11102291" cy="4453128"/>
          </a:xfrm>
          <a:prstGeom prst="roundRect">
            <a:avLst>
              <a:gd name="adj" fmla="val 8948"/>
            </a:avLst>
          </a:prstGeom>
          <a:solidFill>
            <a:srgbClr val="039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11" descr="Shape&#10;&#10;Description automatically generated">
            <a:extLst>
              <a:ext uri="{FF2B5EF4-FFF2-40B4-BE49-F238E27FC236}">
                <a16:creationId xmlns:a16="http://schemas.microsoft.com/office/drawing/2014/main" id="{0AB28E4A-5BD4-D344-9E20-00FB5D1D5A5A}"/>
              </a:ext>
            </a:extLst>
          </p:cNvPr>
          <p:cNvPicPr>
            <a:picLocks noChangeAspect="1"/>
          </p:cNvPicPr>
          <p:nvPr/>
        </p:nvPicPr>
        <p:blipFill>
          <a:blip r:embed="rId2"/>
          <a:stretch>
            <a:fillRect/>
          </a:stretch>
        </p:blipFill>
        <p:spPr>
          <a:xfrm>
            <a:off x="925576" y="2561567"/>
            <a:ext cx="4253992" cy="4312748"/>
          </a:xfrm>
          <a:prstGeom prst="rect">
            <a:avLst/>
          </a:prstGeom>
        </p:spPr>
      </p:pic>
      <p:sp>
        <p:nvSpPr>
          <p:cNvPr id="6" name="Title 1">
            <a:extLst>
              <a:ext uri="{FF2B5EF4-FFF2-40B4-BE49-F238E27FC236}">
                <a16:creationId xmlns:a16="http://schemas.microsoft.com/office/drawing/2014/main" id="{0329A8B4-8FCF-6B49-B7DD-2BF493672854}"/>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398A7"/>
                </a:solidFill>
                <a:latin typeface="Georgia" panose="02040502050405020303" pitchFamily="18" charset="0"/>
              </a:rPr>
              <a:t>How Do I Participate In The Planning and Presentation of Accredited Continuing Education?</a:t>
            </a:r>
            <a:br>
              <a:rPr lang="en-US" sz="2800" b="1">
                <a:solidFill>
                  <a:srgbClr val="0398A7"/>
                </a:solidFill>
                <a:latin typeface="Georgia" panose="02040502050405020303" pitchFamily="18" charset="0"/>
              </a:rPr>
            </a:br>
            <a:br>
              <a:rPr lang="en-US" sz="2800" b="1">
                <a:solidFill>
                  <a:srgbClr val="0398A7"/>
                </a:solidFill>
                <a:latin typeface="Georgia" panose="02040502050405020303" pitchFamily="18" charset="0"/>
              </a:rPr>
            </a:br>
            <a:r>
              <a:rPr lang="en-US" sz="2200" b="1">
                <a:solidFill>
                  <a:srgbClr val="0398A7"/>
                </a:solidFill>
                <a:latin typeface="Georgia" panose="02040502050405020303" pitchFamily="18" charset="0"/>
              </a:rPr>
              <a:t>What needs to be disclosed?</a:t>
            </a:r>
            <a:endParaRPr lang="en-US" sz="2200">
              <a:solidFill>
                <a:srgbClr val="0398A7"/>
              </a:solidFill>
              <a:latin typeface="Georgia" panose="02040502050405020303" pitchFamily="18" charset="0"/>
            </a:endParaRPr>
          </a:p>
        </p:txBody>
      </p:sp>
      <p:sp>
        <p:nvSpPr>
          <p:cNvPr id="7" name="TextBox 6">
            <a:extLst>
              <a:ext uri="{FF2B5EF4-FFF2-40B4-BE49-F238E27FC236}">
                <a16:creationId xmlns:a16="http://schemas.microsoft.com/office/drawing/2014/main" id="{7660F90C-5619-6D46-9B7B-C1F6EAAAC36C}"/>
              </a:ext>
            </a:extLst>
          </p:cNvPr>
          <p:cNvSpPr txBox="1"/>
          <p:nvPr/>
        </p:nvSpPr>
        <p:spPr>
          <a:xfrm>
            <a:off x="838200" y="1825625"/>
            <a:ext cx="2590800" cy="1569660"/>
          </a:xfrm>
          <a:prstGeom prst="rect">
            <a:avLst/>
          </a:prstGeom>
          <a:noFill/>
        </p:spPr>
        <p:txBody>
          <a:bodyPr wrap="square" rtlCol="0">
            <a:spAutoFit/>
          </a:bodyPr>
          <a:lstStyle/>
          <a:p>
            <a:r>
              <a:rPr lang="en-US" sz="1600" b="1">
                <a:solidFill>
                  <a:schemeClr val="bg1"/>
                </a:solidFill>
                <a:latin typeface="Arial" panose="020B0604020202020204" pitchFamily="34" charset="0"/>
                <a:cs typeface="Arial" panose="020B0604020202020204" pitchFamily="34" charset="0"/>
              </a:rPr>
              <a:t>There is no minimal threshold or amount and the financial relationships you disclose should include any of these roles. </a:t>
            </a:r>
            <a:endParaRPr lang="en-US" sz="160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CA5BA08-C0EE-5D42-8A63-C8F8168B4BCF}"/>
              </a:ext>
            </a:extLst>
          </p:cNvPr>
          <p:cNvSpPr txBox="1"/>
          <p:nvPr/>
        </p:nvSpPr>
        <p:spPr>
          <a:xfrm>
            <a:off x="3555492" y="1825624"/>
            <a:ext cx="5347716" cy="3354765"/>
          </a:xfrm>
          <a:prstGeom prst="rect">
            <a:avLst/>
          </a:prstGeom>
          <a:noFill/>
        </p:spPr>
        <p:txBody>
          <a:bodyPr wrap="square" rtlCol="0">
            <a:spAutoFit/>
          </a:bodyPr>
          <a:lstStyle/>
          <a:p>
            <a:r>
              <a:rPr lang="en-US" sz="1600" b="1">
                <a:solidFill>
                  <a:schemeClr val="bg1"/>
                </a:solidFill>
                <a:latin typeface="Arial" panose="020B0604020202020204" pitchFamily="34" charset="0"/>
                <a:cs typeface="Arial" panose="020B0604020202020204" pitchFamily="34" charset="0"/>
              </a:rPr>
              <a:t>Owner</a:t>
            </a:r>
            <a:endParaRPr lang="en-US" sz="1600">
              <a:solidFill>
                <a:schemeClr val="bg1"/>
              </a:solidFill>
              <a:latin typeface="Arial" panose="020B0604020202020204" pitchFamily="34" charset="0"/>
              <a:cs typeface="Arial" panose="020B0604020202020204" pitchFamily="34" charset="0"/>
            </a:endParaRPr>
          </a:p>
          <a:p>
            <a:pPr>
              <a:spcAft>
                <a:spcPts val="600"/>
              </a:spcAft>
            </a:pPr>
            <a:r>
              <a:rPr lang="en-US" sz="1400">
                <a:solidFill>
                  <a:schemeClr val="bg1"/>
                </a:solidFill>
                <a:latin typeface="Arial" panose="020B0604020202020204" pitchFamily="34" charset="0"/>
                <a:cs typeface="Arial" panose="020B0604020202020204" pitchFamily="34" charset="0"/>
              </a:rPr>
              <a:t>(e.g., sole proprietor, stockholder in privately-held company)</a:t>
            </a:r>
          </a:p>
          <a:p>
            <a:pPr>
              <a:spcAft>
                <a:spcPts val="600"/>
              </a:spcAft>
            </a:pPr>
            <a:r>
              <a:rPr lang="en-US" sz="1600" b="1">
                <a:solidFill>
                  <a:schemeClr val="bg1"/>
                </a:solidFill>
                <a:latin typeface="Arial" panose="020B0604020202020204" pitchFamily="34" charset="0"/>
                <a:cs typeface="Arial" panose="020B0604020202020204" pitchFamily="34" charset="0"/>
              </a:rPr>
              <a:t>Employee </a:t>
            </a:r>
            <a:endParaRPr lang="en-US" sz="1600">
              <a:solidFill>
                <a:schemeClr val="bg1"/>
              </a:solidFill>
              <a:latin typeface="Arial" panose="020B0604020202020204" pitchFamily="34" charset="0"/>
              <a:cs typeface="Arial" panose="020B0604020202020204" pitchFamily="34" charset="0"/>
            </a:endParaRPr>
          </a:p>
          <a:p>
            <a:pPr>
              <a:spcAft>
                <a:spcPts val="600"/>
              </a:spcAft>
            </a:pPr>
            <a:r>
              <a:rPr lang="en-US" sz="1600" b="1">
                <a:solidFill>
                  <a:schemeClr val="bg1"/>
                </a:solidFill>
                <a:latin typeface="Arial" panose="020B0604020202020204" pitchFamily="34" charset="0"/>
                <a:cs typeface="Arial" panose="020B0604020202020204" pitchFamily="34" charset="0"/>
              </a:rPr>
              <a:t>Executive role </a:t>
            </a:r>
            <a:endParaRPr lang="en-US" sz="1600">
              <a:solidFill>
                <a:schemeClr val="bg1"/>
              </a:solidFill>
              <a:latin typeface="Arial" panose="020B0604020202020204" pitchFamily="34" charset="0"/>
              <a:cs typeface="Arial" panose="020B0604020202020204" pitchFamily="34" charset="0"/>
            </a:endParaRPr>
          </a:p>
          <a:p>
            <a:pPr>
              <a:spcAft>
                <a:spcPts val="600"/>
              </a:spcAft>
            </a:pPr>
            <a:r>
              <a:rPr lang="en-US" sz="1600" b="1">
                <a:solidFill>
                  <a:schemeClr val="bg1"/>
                </a:solidFill>
                <a:latin typeface="Arial" panose="020B0604020202020204" pitchFamily="34" charset="0"/>
                <a:cs typeface="Arial" panose="020B0604020202020204" pitchFamily="34" charset="0"/>
              </a:rPr>
              <a:t>Researcher </a:t>
            </a:r>
            <a:endParaRPr lang="en-US" sz="1600">
              <a:solidFill>
                <a:schemeClr val="bg1"/>
              </a:solidFill>
              <a:latin typeface="Arial" panose="020B0604020202020204" pitchFamily="34" charset="0"/>
              <a:cs typeface="Arial" panose="020B0604020202020204" pitchFamily="34" charset="0"/>
            </a:endParaRPr>
          </a:p>
          <a:p>
            <a:pPr>
              <a:spcAft>
                <a:spcPts val="600"/>
              </a:spcAft>
            </a:pPr>
            <a:r>
              <a:rPr lang="en-US" sz="1600" b="1">
                <a:solidFill>
                  <a:schemeClr val="bg1"/>
                </a:solidFill>
                <a:latin typeface="Arial" panose="020B0604020202020204" pitchFamily="34" charset="0"/>
                <a:cs typeface="Arial" panose="020B0604020202020204" pitchFamily="34" charset="0"/>
              </a:rPr>
              <a:t>Consultant, Advisor, Speaker</a:t>
            </a:r>
            <a:endParaRPr lang="en-US" sz="1600">
              <a:solidFill>
                <a:schemeClr val="bg1"/>
              </a:solidFill>
              <a:latin typeface="Arial" panose="020B0604020202020204" pitchFamily="34" charset="0"/>
              <a:cs typeface="Arial" panose="020B0604020202020204" pitchFamily="34" charset="0"/>
            </a:endParaRPr>
          </a:p>
          <a:p>
            <a:r>
              <a:rPr lang="en-US" sz="1600" b="1">
                <a:solidFill>
                  <a:schemeClr val="bg1"/>
                </a:solidFill>
                <a:latin typeface="Arial" panose="020B0604020202020204" pitchFamily="34" charset="0"/>
                <a:cs typeface="Arial" panose="020B0604020202020204" pitchFamily="34" charset="0"/>
              </a:rPr>
              <a:t>Independent Contractor</a:t>
            </a:r>
            <a:endParaRPr lang="en-US" sz="1600">
              <a:solidFill>
                <a:schemeClr val="bg1"/>
              </a:solidFill>
              <a:latin typeface="Arial" panose="020B0604020202020204" pitchFamily="34" charset="0"/>
              <a:cs typeface="Arial" panose="020B0604020202020204" pitchFamily="34" charset="0"/>
            </a:endParaRPr>
          </a:p>
          <a:p>
            <a:pPr>
              <a:spcAft>
                <a:spcPts val="600"/>
              </a:spcAft>
            </a:pPr>
            <a:r>
              <a:rPr lang="en-US" sz="1400">
                <a:solidFill>
                  <a:schemeClr val="bg1"/>
                </a:solidFill>
                <a:latin typeface="Arial" panose="020B0604020202020204" pitchFamily="34" charset="0"/>
                <a:cs typeface="Arial" panose="020B0604020202020204" pitchFamily="34" charset="0"/>
              </a:rPr>
              <a:t>(including contracted research)</a:t>
            </a:r>
          </a:p>
          <a:p>
            <a:pPr>
              <a:spcAft>
                <a:spcPts val="600"/>
              </a:spcAft>
            </a:pPr>
            <a:r>
              <a:rPr lang="en-US" sz="1600" b="1">
                <a:solidFill>
                  <a:schemeClr val="bg1"/>
                </a:solidFill>
                <a:latin typeface="Arial" panose="020B0604020202020204" pitchFamily="34" charset="0"/>
                <a:cs typeface="Arial" panose="020B0604020202020204" pitchFamily="34" charset="0"/>
              </a:rPr>
              <a:t>Royalties or patent beneficiary</a:t>
            </a:r>
            <a:endParaRPr lang="en-US" sz="1600">
              <a:solidFill>
                <a:schemeClr val="bg1"/>
              </a:solidFill>
              <a:latin typeface="Arial" panose="020B0604020202020204" pitchFamily="34" charset="0"/>
              <a:cs typeface="Arial" panose="020B0604020202020204" pitchFamily="34" charset="0"/>
            </a:endParaRPr>
          </a:p>
          <a:p>
            <a:pPr>
              <a:spcAft>
                <a:spcPts val="600"/>
              </a:spcAft>
            </a:pPr>
            <a:r>
              <a:rPr lang="en-US" sz="1600" b="1">
                <a:solidFill>
                  <a:schemeClr val="bg1"/>
                </a:solidFill>
                <a:latin typeface="Arial" panose="020B0604020202020204" pitchFamily="34" charset="0"/>
                <a:cs typeface="Arial" panose="020B0604020202020204" pitchFamily="34" charset="0"/>
              </a:rPr>
              <a:t>Individual publicly traded stocks and stock options</a:t>
            </a:r>
            <a:endParaRPr lang="en-US" sz="1600">
              <a:solidFill>
                <a:schemeClr val="bg1"/>
              </a:solidFill>
              <a:latin typeface="Arial" panose="020B0604020202020204" pitchFamily="34" charset="0"/>
              <a:cs typeface="Arial" panose="020B0604020202020204" pitchFamily="34" charset="0"/>
            </a:endParaRPr>
          </a:p>
          <a:p>
            <a:pPr>
              <a:spcAft>
                <a:spcPts val="600"/>
              </a:spcAft>
            </a:pPr>
            <a:endParaRPr lang="en-US" sz="16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D5AC5E-2431-F142-AE47-AD09600B9FFC}"/>
              </a:ext>
            </a:extLst>
          </p:cNvPr>
          <p:cNvSpPr txBox="1"/>
          <p:nvPr/>
        </p:nvSpPr>
        <p:spPr>
          <a:xfrm>
            <a:off x="9029700" y="1825625"/>
            <a:ext cx="2324100" cy="3293209"/>
          </a:xfrm>
          <a:prstGeom prst="rect">
            <a:avLst/>
          </a:prstGeom>
          <a:noFill/>
        </p:spPr>
        <p:txBody>
          <a:bodyPr wrap="square" rtlCol="0">
            <a:spAutoFit/>
          </a:bodyPr>
          <a:lstStyle/>
          <a:p>
            <a:r>
              <a:rPr lang="en-US" sz="1600" i="1">
                <a:solidFill>
                  <a:schemeClr val="bg1"/>
                </a:solidFill>
                <a:latin typeface="Arial" panose="020B0604020202020204" pitchFamily="34" charset="0"/>
                <a:cs typeface="Arial" panose="020B0604020202020204" pitchFamily="34" charset="0"/>
              </a:rPr>
              <a:t>Diversified mutual funds do not need to be disclosed.</a:t>
            </a:r>
          </a:p>
          <a:p>
            <a:endParaRPr lang="en-US" sz="1600">
              <a:solidFill>
                <a:schemeClr val="bg1"/>
              </a:solidFill>
              <a:latin typeface="Arial" panose="020B0604020202020204" pitchFamily="34" charset="0"/>
              <a:cs typeface="Arial" panose="020B0604020202020204" pitchFamily="34" charset="0"/>
            </a:endParaRPr>
          </a:p>
          <a:p>
            <a:r>
              <a:rPr lang="en-US" sz="1600" i="1">
                <a:solidFill>
                  <a:schemeClr val="bg1"/>
                </a:solidFill>
                <a:latin typeface="Arial" panose="020B0604020202020204" pitchFamily="34" charset="0"/>
                <a:cs typeface="Arial" panose="020B0604020202020204" pitchFamily="34" charset="0"/>
              </a:rPr>
              <a:t>Research funding from ineligible companies should be disclosed by the principal or named investigator even if that individual’s institution receives the research grant and manages the funds. </a:t>
            </a:r>
            <a:endParaRPr lang="en-US" sz="160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43B3C65B-2D57-FA4E-9900-CB448FC4B766}"/>
              </a:ext>
            </a:extLst>
          </p:cNvPr>
          <p:cNvCxnSpPr>
            <a:cxnSpLocks/>
          </p:cNvCxnSpPr>
          <p:nvPr/>
        </p:nvCxnSpPr>
        <p:spPr>
          <a:xfrm>
            <a:off x="8915400" y="1905000"/>
            <a:ext cx="0" cy="3109555"/>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sp>
        <p:nvSpPr>
          <p:cNvPr id="12" name="TextBox 11">
            <a:extLst>
              <a:ext uri="{FF2B5EF4-FFF2-40B4-BE49-F238E27FC236}">
                <a16:creationId xmlns:a16="http://schemas.microsoft.com/office/drawing/2014/main" id="{ACBF956C-0A9A-5D42-A211-D7EE151E52E2}"/>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2182891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E91342CE-B26F-6145-9EFA-ECD1FBD47120}"/>
              </a:ext>
            </a:extLst>
          </p:cNvPr>
          <p:cNvSpPr/>
          <p:nvPr/>
        </p:nvSpPr>
        <p:spPr>
          <a:xfrm>
            <a:off x="544854" y="1655064"/>
            <a:ext cx="11102291" cy="4453128"/>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3E37129-F836-8746-9385-708368391730}"/>
              </a:ext>
            </a:extLst>
          </p:cNvPr>
          <p:cNvSpPr txBox="1">
            <a:spLocks/>
          </p:cNvSpPr>
          <p:nvPr/>
        </p:nvSpPr>
        <p:spPr>
          <a:xfrm>
            <a:off x="838200" y="365125"/>
            <a:ext cx="99060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398A7"/>
                </a:solidFill>
                <a:latin typeface="Georgia" panose="02040502050405020303" pitchFamily="18" charset="0"/>
              </a:rPr>
              <a:t>How Do We Identify and Mitigate Relevant Financial Relationships?</a:t>
            </a:r>
            <a:br>
              <a:rPr lang="en-US" sz="2800" b="1">
                <a:solidFill>
                  <a:srgbClr val="0398A7"/>
                </a:solidFill>
                <a:latin typeface="Georgia" panose="02040502050405020303" pitchFamily="18" charset="0"/>
              </a:rPr>
            </a:br>
            <a:br>
              <a:rPr lang="en-US" sz="2800" b="1">
                <a:solidFill>
                  <a:srgbClr val="0398A7"/>
                </a:solidFill>
                <a:latin typeface="Georgia" panose="02040502050405020303" pitchFamily="18" charset="0"/>
              </a:rPr>
            </a:br>
            <a:r>
              <a:rPr lang="en-US" sz="2200" b="1">
                <a:solidFill>
                  <a:srgbClr val="0398A7"/>
                </a:solidFill>
                <a:latin typeface="Georgia" panose="02040502050405020303" pitchFamily="18" charset="0"/>
              </a:rPr>
              <a:t>Consider everyone who can control content</a:t>
            </a:r>
            <a:endParaRPr lang="en-US" sz="2200">
              <a:solidFill>
                <a:srgbClr val="0398A7"/>
              </a:solidFill>
              <a:latin typeface="Georgia" panose="02040502050405020303" pitchFamily="18" charset="0"/>
            </a:endParaRPr>
          </a:p>
        </p:txBody>
      </p:sp>
      <p:pic>
        <p:nvPicPr>
          <p:cNvPr id="6" name="Content Placeholder 11" descr="Shape&#10;&#10;Description automatically generated">
            <a:extLst>
              <a:ext uri="{FF2B5EF4-FFF2-40B4-BE49-F238E27FC236}">
                <a16:creationId xmlns:a16="http://schemas.microsoft.com/office/drawing/2014/main" id="{6DEA8F8E-C212-9C4E-AD42-9758E872D40B}"/>
              </a:ext>
            </a:extLst>
          </p:cNvPr>
          <p:cNvPicPr>
            <a:picLocks noChangeAspect="1"/>
          </p:cNvPicPr>
          <p:nvPr/>
        </p:nvPicPr>
        <p:blipFill>
          <a:blip r:embed="rId2"/>
          <a:stretch>
            <a:fillRect/>
          </a:stretch>
        </p:blipFill>
        <p:spPr>
          <a:xfrm>
            <a:off x="925576" y="2561567"/>
            <a:ext cx="4253992" cy="4312748"/>
          </a:xfrm>
          <a:prstGeom prst="rect">
            <a:avLst/>
          </a:prstGeom>
        </p:spPr>
      </p:pic>
      <p:sp>
        <p:nvSpPr>
          <p:cNvPr id="7" name="TextBox 6">
            <a:extLst>
              <a:ext uri="{FF2B5EF4-FFF2-40B4-BE49-F238E27FC236}">
                <a16:creationId xmlns:a16="http://schemas.microsoft.com/office/drawing/2014/main" id="{CA506D25-B6F8-2A44-8122-B64F27FCAC06}"/>
              </a:ext>
            </a:extLst>
          </p:cNvPr>
          <p:cNvSpPr txBox="1"/>
          <p:nvPr/>
        </p:nvSpPr>
        <p:spPr>
          <a:xfrm>
            <a:off x="838200" y="1825625"/>
            <a:ext cx="2318512" cy="2062103"/>
          </a:xfrm>
          <a:prstGeom prst="rect">
            <a:avLst/>
          </a:prstGeom>
          <a:noFill/>
        </p:spPr>
        <p:txBody>
          <a:bodyPr wrap="square" rtlCol="0">
            <a:spAutoFit/>
          </a:bodyPr>
          <a:lstStyle/>
          <a:p>
            <a:r>
              <a:rPr lang="en-US" sz="1600" b="1">
                <a:solidFill>
                  <a:srgbClr val="0398A7"/>
                </a:solidFill>
                <a:latin typeface="Arial" panose="020B0604020202020204" pitchFamily="34" charset="0"/>
                <a:cs typeface="Arial" panose="020B0604020202020204" pitchFamily="34" charset="0"/>
              </a:rPr>
              <a:t>Review financial relationship disclosures before those who can control content of accredited continuing education (CE) assume their roles.</a:t>
            </a:r>
            <a:endParaRPr lang="en-US" sz="1600">
              <a:solidFill>
                <a:srgbClr val="0398A7"/>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F5E7711-726B-3744-8F49-44128426AF8D}"/>
              </a:ext>
            </a:extLst>
          </p:cNvPr>
          <p:cNvSpPr txBox="1"/>
          <p:nvPr/>
        </p:nvSpPr>
        <p:spPr>
          <a:xfrm>
            <a:off x="3555492" y="1825625"/>
            <a:ext cx="1168904"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Planners</a:t>
            </a:r>
            <a:endParaRPr lang="en-US"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0AD4454-0867-9B4F-9EE5-71B74D143C9F}"/>
              </a:ext>
            </a:extLst>
          </p:cNvPr>
          <p:cNvSpPr txBox="1"/>
          <p:nvPr/>
        </p:nvSpPr>
        <p:spPr>
          <a:xfrm>
            <a:off x="5368035" y="1825625"/>
            <a:ext cx="1933339"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Faculty/Teachers</a:t>
            </a:r>
            <a:endParaRPr lang="en-US" sz="16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33893B3-8645-9843-9582-26288F8BC936}"/>
              </a:ext>
            </a:extLst>
          </p:cNvPr>
          <p:cNvSpPr txBox="1"/>
          <p:nvPr/>
        </p:nvSpPr>
        <p:spPr>
          <a:xfrm>
            <a:off x="7256780" y="1825625"/>
            <a:ext cx="1168904"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Authors</a:t>
            </a:r>
            <a:endParaRPr lang="en-US" sz="16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5B04C97-0BAA-B848-BEB2-C74439DFD481}"/>
              </a:ext>
            </a:extLst>
          </p:cNvPr>
          <p:cNvSpPr txBox="1"/>
          <p:nvPr/>
        </p:nvSpPr>
        <p:spPr>
          <a:xfrm>
            <a:off x="9284208" y="1825625"/>
            <a:ext cx="1840992"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Reviewers</a:t>
            </a:r>
            <a:endParaRPr lang="en-US" sz="1600">
              <a:latin typeface="Arial" panose="020B0604020202020204" pitchFamily="34" charset="0"/>
              <a:cs typeface="Arial" panose="020B0604020202020204" pitchFamily="34" charset="0"/>
            </a:endParaRPr>
          </a:p>
        </p:txBody>
      </p:sp>
      <p:pic>
        <p:nvPicPr>
          <p:cNvPr id="16" name="Picture 15" descr="Icon&#10;&#10;Description automatically generated">
            <a:extLst>
              <a:ext uri="{FF2B5EF4-FFF2-40B4-BE49-F238E27FC236}">
                <a16:creationId xmlns:a16="http://schemas.microsoft.com/office/drawing/2014/main" id="{A95731C7-A9E6-2744-B3C3-5E30CA2ED2B6}"/>
              </a:ext>
            </a:extLst>
          </p:cNvPr>
          <p:cNvPicPr>
            <a:picLocks noChangeAspect="1"/>
          </p:cNvPicPr>
          <p:nvPr/>
        </p:nvPicPr>
        <p:blipFill>
          <a:blip r:embed="rId3"/>
          <a:stretch>
            <a:fillRect/>
          </a:stretch>
        </p:blipFill>
        <p:spPr>
          <a:xfrm>
            <a:off x="3637848" y="2438400"/>
            <a:ext cx="1168097" cy="965927"/>
          </a:xfrm>
          <a:prstGeom prst="rect">
            <a:avLst/>
          </a:prstGeom>
        </p:spPr>
      </p:pic>
      <p:pic>
        <p:nvPicPr>
          <p:cNvPr id="17" name="Picture 16">
            <a:extLst>
              <a:ext uri="{FF2B5EF4-FFF2-40B4-BE49-F238E27FC236}">
                <a16:creationId xmlns:a16="http://schemas.microsoft.com/office/drawing/2014/main" id="{84068D56-D70F-954B-868A-C0CCD67153F3}"/>
              </a:ext>
            </a:extLst>
          </p:cNvPr>
          <p:cNvPicPr>
            <a:picLocks noChangeAspect="1"/>
          </p:cNvPicPr>
          <p:nvPr/>
        </p:nvPicPr>
        <p:blipFill>
          <a:blip r:embed="rId4"/>
          <a:srcRect/>
          <a:stretch/>
        </p:blipFill>
        <p:spPr>
          <a:xfrm>
            <a:off x="5441177" y="2438400"/>
            <a:ext cx="1055780" cy="965927"/>
          </a:xfrm>
          <a:prstGeom prst="rect">
            <a:avLst/>
          </a:prstGeom>
        </p:spPr>
      </p:pic>
      <p:pic>
        <p:nvPicPr>
          <p:cNvPr id="18" name="Picture 17">
            <a:extLst>
              <a:ext uri="{FF2B5EF4-FFF2-40B4-BE49-F238E27FC236}">
                <a16:creationId xmlns:a16="http://schemas.microsoft.com/office/drawing/2014/main" id="{01FF9746-25E0-274D-96A0-599101230870}"/>
              </a:ext>
            </a:extLst>
          </p:cNvPr>
          <p:cNvPicPr>
            <a:picLocks noChangeAspect="1"/>
          </p:cNvPicPr>
          <p:nvPr/>
        </p:nvPicPr>
        <p:blipFill>
          <a:blip r:embed="rId5"/>
          <a:srcRect/>
          <a:stretch/>
        </p:blipFill>
        <p:spPr>
          <a:xfrm>
            <a:off x="7301375" y="2438400"/>
            <a:ext cx="784815" cy="965927"/>
          </a:xfrm>
          <a:prstGeom prst="rect">
            <a:avLst/>
          </a:prstGeom>
        </p:spPr>
      </p:pic>
      <p:pic>
        <p:nvPicPr>
          <p:cNvPr id="19" name="Picture 18">
            <a:extLst>
              <a:ext uri="{FF2B5EF4-FFF2-40B4-BE49-F238E27FC236}">
                <a16:creationId xmlns:a16="http://schemas.microsoft.com/office/drawing/2014/main" id="{E2954D46-C5CF-4C4D-871B-7DB8394A60B7}"/>
              </a:ext>
            </a:extLst>
          </p:cNvPr>
          <p:cNvPicPr>
            <a:picLocks noChangeAspect="1"/>
          </p:cNvPicPr>
          <p:nvPr/>
        </p:nvPicPr>
        <p:blipFill>
          <a:blip r:embed="rId6"/>
          <a:srcRect/>
          <a:stretch/>
        </p:blipFill>
        <p:spPr>
          <a:xfrm>
            <a:off x="9372600" y="2450067"/>
            <a:ext cx="1168097" cy="958438"/>
          </a:xfrm>
          <a:prstGeom prst="rect">
            <a:avLst/>
          </a:prstGeom>
        </p:spPr>
      </p:pic>
      <p:sp>
        <p:nvSpPr>
          <p:cNvPr id="20" name="TextBox 19">
            <a:extLst>
              <a:ext uri="{FF2B5EF4-FFF2-40B4-BE49-F238E27FC236}">
                <a16:creationId xmlns:a16="http://schemas.microsoft.com/office/drawing/2014/main" id="{AB8B0A13-548E-AC4B-B9B0-176C893CF956}"/>
              </a:ext>
            </a:extLst>
          </p:cNvPr>
          <p:cNvSpPr txBox="1"/>
          <p:nvPr/>
        </p:nvSpPr>
        <p:spPr>
          <a:xfrm>
            <a:off x="3555492" y="3810000"/>
            <a:ext cx="1840992" cy="1323439"/>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Planning committees,</a:t>
            </a:r>
          </a:p>
          <a:p>
            <a:r>
              <a:rPr lang="en-US" sz="1600">
                <a:latin typeface="Arial" panose="020B0604020202020204" pitchFamily="34" charset="0"/>
                <a:cs typeface="Arial" panose="020B0604020202020204" pitchFamily="34" charset="0"/>
              </a:rPr>
              <a:t>CE staff, editors,</a:t>
            </a:r>
          </a:p>
          <a:p>
            <a:r>
              <a:rPr lang="en-US" sz="1600">
                <a:latin typeface="Arial" panose="020B0604020202020204" pitchFamily="34" charset="0"/>
                <a:cs typeface="Arial" panose="020B0604020202020204" pitchFamily="34" charset="0"/>
              </a:rPr>
              <a:t>activity directors</a:t>
            </a:r>
          </a:p>
        </p:txBody>
      </p:sp>
      <p:sp>
        <p:nvSpPr>
          <p:cNvPr id="21" name="TextBox 20">
            <a:extLst>
              <a:ext uri="{FF2B5EF4-FFF2-40B4-BE49-F238E27FC236}">
                <a16:creationId xmlns:a16="http://schemas.microsoft.com/office/drawing/2014/main" id="{B0D897E3-5396-0040-8D6C-01C4E801D9B4}"/>
              </a:ext>
            </a:extLst>
          </p:cNvPr>
          <p:cNvSpPr txBox="1"/>
          <p:nvPr/>
        </p:nvSpPr>
        <p:spPr>
          <a:xfrm>
            <a:off x="5368036" y="3810000"/>
            <a:ext cx="1840992" cy="1815882"/>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Speakers, panelists, instructors, trainers, coaches, educational consultants</a:t>
            </a:r>
          </a:p>
        </p:txBody>
      </p:sp>
      <p:sp>
        <p:nvSpPr>
          <p:cNvPr id="22" name="TextBox 21">
            <a:extLst>
              <a:ext uri="{FF2B5EF4-FFF2-40B4-BE49-F238E27FC236}">
                <a16:creationId xmlns:a16="http://schemas.microsoft.com/office/drawing/2014/main" id="{035B1BE0-7BE9-F841-AC26-1E19A99B500A}"/>
              </a:ext>
            </a:extLst>
          </p:cNvPr>
          <p:cNvSpPr txBox="1"/>
          <p:nvPr/>
        </p:nvSpPr>
        <p:spPr>
          <a:xfrm>
            <a:off x="7256780" y="3810000"/>
            <a:ext cx="2115820" cy="1569660"/>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Writers, editors, instructional designers, content developers, educational researchers, CE staff</a:t>
            </a:r>
          </a:p>
        </p:txBody>
      </p:sp>
      <p:sp>
        <p:nvSpPr>
          <p:cNvPr id="23" name="TextBox 22">
            <a:extLst>
              <a:ext uri="{FF2B5EF4-FFF2-40B4-BE49-F238E27FC236}">
                <a16:creationId xmlns:a16="http://schemas.microsoft.com/office/drawing/2014/main" id="{0407C3DB-6EFA-E841-9783-3D9E24955883}"/>
              </a:ext>
            </a:extLst>
          </p:cNvPr>
          <p:cNvSpPr txBox="1"/>
          <p:nvPr/>
        </p:nvSpPr>
        <p:spPr>
          <a:xfrm>
            <a:off x="9284208" y="3810000"/>
            <a:ext cx="1840992" cy="830997"/>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Examples: Peer reviewers, editors, CE staff</a:t>
            </a:r>
          </a:p>
        </p:txBody>
      </p:sp>
      <p:sp>
        <p:nvSpPr>
          <p:cNvPr id="25" name="TextBox 24">
            <a:extLst>
              <a:ext uri="{FF2B5EF4-FFF2-40B4-BE49-F238E27FC236}">
                <a16:creationId xmlns:a16="http://schemas.microsoft.com/office/drawing/2014/main" id="{4C4C6959-9966-ED4D-B2BE-E3B596B7FC03}"/>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290787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A76E1E78-AF97-284A-82EF-6C9C96A6DF21}"/>
              </a:ext>
            </a:extLst>
          </p:cNvPr>
          <p:cNvSpPr/>
          <p:nvPr/>
        </p:nvSpPr>
        <p:spPr>
          <a:xfrm>
            <a:off x="544854" y="1655064"/>
            <a:ext cx="11102291" cy="4453128"/>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B09A54-5640-A944-967F-2D1468A74593}"/>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A57BAE"/>
                </a:solidFill>
                <a:latin typeface="Georgia" panose="02040502050405020303" pitchFamily="18" charset="0"/>
              </a:rPr>
              <a:t>How Do We Identify and Mitigate Relevant Financial Relationships?</a:t>
            </a:r>
            <a:br>
              <a:rPr lang="en-US" sz="2800" b="1">
                <a:solidFill>
                  <a:srgbClr val="0398A7"/>
                </a:solidFill>
                <a:latin typeface="Georgia" panose="02040502050405020303" pitchFamily="18" charset="0"/>
              </a:rPr>
            </a:br>
            <a:br>
              <a:rPr lang="en-US" sz="2800" b="1">
                <a:solidFill>
                  <a:srgbClr val="0398A7"/>
                </a:solidFill>
                <a:latin typeface="Georgia" panose="02040502050405020303" pitchFamily="18" charset="0"/>
              </a:rPr>
            </a:br>
            <a:r>
              <a:rPr lang="en-US" sz="2200" b="1">
                <a:solidFill>
                  <a:srgbClr val="A57BAE"/>
                </a:solidFill>
                <a:latin typeface="Georgia" panose="02040502050405020303" pitchFamily="18" charset="0"/>
              </a:rPr>
              <a:t>Exclude owners and employees</a:t>
            </a:r>
            <a:endParaRPr lang="en-US" sz="2200">
              <a:solidFill>
                <a:srgbClr val="A57BAE"/>
              </a:solidFill>
              <a:latin typeface="Georgia" panose="02040502050405020303" pitchFamily="18" charset="0"/>
            </a:endParaRPr>
          </a:p>
        </p:txBody>
      </p:sp>
      <p:pic>
        <p:nvPicPr>
          <p:cNvPr id="6" name="Content Placeholder 11">
            <a:extLst>
              <a:ext uri="{FF2B5EF4-FFF2-40B4-BE49-F238E27FC236}">
                <a16:creationId xmlns:a16="http://schemas.microsoft.com/office/drawing/2014/main" id="{84453BFC-400D-344A-95CD-10B86B344CF3}"/>
              </a:ext>
            </a:extLst>
          </p:cNvPr>
          <p:cNvPicPr>
            <a:picLocks noChangeAspect="1"/>
          </p:cNvPicPr>
          <p:nvPr/>
        </p:nvPicPr>
        <p:blipFill>
          <a:blip r:embed="rId2"/>
          <a:srcRect/>
          <a:stretch/>
        </p:blipFill>
        <p:spPr>
          <a:xfrm>
            <a:off x="925576" y="2561648"/>
            <a:ext cx="4253992" cy="4312586"/>
          </a:xfrm>
          <a:prstGeom prst="rect">
            <a:avLst/>
          </a:prstGeom>
        </p:spPr>
      </p:pic>
      <p:sp>
        <p:nvSpPr>
          <p:cNvPr id="7" name="TextBox 6">
            <a:extLst>
              <a:ext uri="{FF2B5EF4-FFF2-40B4-BE49-F238E27FC236}">
                <a16:creationId xmlns:a16="http://schemas.microsoft.com/office/drawing/2014/main" id="{6C708647-5984-0648-BD5F-B908D8B801E9}"/>
              </a:ext>
            </a:extLst>
          </p:cNvPr>
          <p:cNvSpPr txBox="1"/>
          <p:nvPr/>
        </p:nvSpPr>
        <p:spPr>
          <a:xfrm>
            <a:off x="838200" y="1825625"/>
            <a:ext cx="4341368" cy="1077218"/>
          </a:xfrm>
          <a:prstGeom prst="rect">
            <a:avLst/>
          </a:prstGeom>
          <a:noFill/>
        </p:spPr>
        <p:txBody>
          <a:bodyPr wrap="square" rtlCol="0">
            <a:spAutoFit/>
          </a:bodyPr>
          <a:lstStyle/>
          <a:p>
            <a:r>
              <a:rPr lang="en-US" sz="1600" b="1">
                <a:solidFill>
                  <a:srgbClr val="A57BAE"/>
                </a:solidFill>
                <a:latin typeface="Arial" panose="020B0604020202020204" pitchFamily="34" charset="0"/>
                <a:cs typeface="Arial" panose="020B0604020202020204" pitchFamily="34" charset="0"/>
              </a:rPr>
              <a:t>First, we must exclude owners and employees of ineligible companies from controlling content or participating as planners or faculty in accredited CE.</a:t>
            </a:r>
            <a:endParaRPr lang="en-US" sz="1600">
              <a:solidFill>
                <a:srgbClr val="A57BA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4AF51FF-01F0-E741-B065-9EA9D3BD58A6}"/>
              </a:ext>
            </a:extLst>
          </p:cNvPr>
          <p:cNvSpPr txBox="1"/>
          <p:nvPr/>
        </p:nvSpPr>
        <p:spPr>
          <a:xfrm>
            <a:off x="5368036" y="1825625"/>
            <a:ext cx="1413764"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Owners</a:t>
            </a:r>
            <a:endParaRPr lang="en-US" sz="16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6C56483-328D-3B4C-9997-EAAEC71D1A73}"/>
              </a:ext>
            </a:extLst>
          </p:cNvPr>
          <p:cNvSpPr txBox="1"/>
          <p:nvPr/>
        </p:nvSpPr>
        <p:spPr>
          <a:xfrm>
            <a:off x="7180580" y="1825625"/>
            <a:ext cx="1722628"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Employees</a:t>
            </a:r>
            <a:endParaRPr lang="en-US" sz="16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4EAEC44-2B88-AE4F-9948-7DEA8969D0DA}"/>
              </a:ext>
            </a:extLst>
          </p:cNvPr>
          <p:cNvSpPr txBox="1"/>
          <p:nvPr/>
        </p:nvSpPr>
        <p:spPr>
          <a:xfrm>
            <a:off x="9029700" y="1825625"/>
            <a:ext cx="2324100" cy="3293209"/>
          </a:xfrm>
          <a:prstGeom prst="rect">
            <a:avLst/>
          </a:prstGeom>
          <a:noFill/>
        </p:spPr>
        <p:txBody>
          <a:bodyPr wrap="square" rtlCol="0">
            <a:spAutoFit/>
          </a:bodyPr>
          <a:lstStyle/>
          <a:p>
            <a:r>
              <a:rPr lang="en-US" sz="1600" i="1">
                <a:latin typeface="Arial" panose="020B0604020202020204" pitchFamily="34" charset="0"/>
                <a:cs typeface="Arial" panose="020B0604020202020204" pitchFamily="34" charset="0"/>
              </a:rPr>
              <a:t>Owners and employees of ineligible companies have a legal duty to act in their company’s best interests. They are considered to have unresolvable financial relationships and must not be allowed to influence or control planning, delivery, or evaluation of accredited CE.</a:t>
            </a:r>
            <a:endParaRPr lang="en-US" sz="160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829BCF18-BDB8-BC4E-9124-049154AA53F1}"/>
              </a:ext>
            </a:extLst>
          </p:cNvPr>
          <p:cNvCxnSpPr>
            <a:cxnSpLocks/>
          </p:cNvCxnSpPr>
          <p:nvPr/>
        </p:nvCxnSpPr>
        <p:spPr>
          <a:xfrm>
            <a:off x="8915400" y="1843445"/>
            <a:ext cx="0" cy="2782947"/>
          </a:xfrm>
          <a:prstGeom prst="line">
            <a:avLst/>
          </a:prstGeom>
          <a:ln>
            <a:solidFill>
              <a:srgbClr val="A57BAE"/>
            </a:solidFill>
          </a:ln>
        </p:spPr>
        <p:style>
          <a:lnRef idx="3">
            <a:schemeClr val="accent6"/>
          </a:lnRef>
          <a:fillRef idx="0">
            <a:schemeClr val="accent6"/>
          </a:fillRef>
          <a:effectRef idx="2">
            <a:schemeClr val="accent6"/>
          </a:effectRef>
          <a:fontRef idx="minor">
            <a:schemeClr val="tx1"/>
          </a:fontRef>
        </p:style>
      </p:cxnSp>
      <p:pic>
        <p:nvPicPr>
          <p:cNvPr id="12" name="Picture 11">
            <a:extLst>
              <a:ext uri="{FF2B5EF4-FFF2-40B4-BE49-F238E27FC236}">
                <a16:creationId xmlns:a16="http://schemas.microsoft.com/office/drawing/2014/main" id="{45F80512-0C12-7140-8021-56CAEEA3E95E}"/>
              </a:ext>
            </a:extLst>
          </p:cNvPr>
          <p:cNvPicPr>
            <a:picLocks noChangeAspect="1"/>
          </p:cNvPicPr>
          <p:nvPr/>
        </p:nvPicPr>
        <p:blipFill>
          <a:blip r:embed="rId3"/>
          <a:srcRect/>
          <a:stretch/>
        </p:blipFill>
        <p:spPr>
          <a:xfrm>
            <a:off x="5479620" y="2438400"/>
            <a:ext cx="1041390" cy="965927"/>
          </a:xfrm>
          <a:prstGeom prst="rect">
            <a:avLst/>
          </a:prstGeom>
        </p:spPr>
      </p:pic>
      <p:pic>
        <p:nvPicPr>
          <p:cNvPr id="13" name="Picture 12">
            <a:extLst>
              <a:ext uri="{FF2B5EF4-FFF2-40B4-BE49-F238E27FC236}">
                <a16:creationId xmlns:a16="http://schemas.microsoft.com/office/drawing/2014/main" id="{1FE8C342-EE7B-5843-B889-F51050BEAB77}"/>
              </a:ext>
            </a:extLst>
          </p:cNvPr>
          <p:cNvPicPr>
            <a:picLocks noChangeAspect="1"/>
          </p:cNvPicPr>
          <p:nvPr/>
        </p:nvPicPr>
        <p:blipFill>
          <a:blip r:embed="rId4"/>
          <a:srcRect/>
          <a:stretch/>
        </p:blipFill>
        <p:spPr>
          <a:xfrm>
            <a:off x="7348436" y="2438400"/>
            <a:ext cx="739537" cy="965927"/>
          </a:xfrm>
          <a:prstGeom prst="rect">
            <a:avLst/>
          </a:prstGeom>
        </p:spPr>
      </p:pic>
      <p:pic>
        <p:nvPicPr>
          <p:cNvPr id="14" name="Picture 13">
            <a:extLst>
              <a:ext uri="{FF2B5EF4-FFF2-40B4-BE49-F238E27FC236}">
                <a16:creationId xmlns:a16="http://schemas.microsoft.com/office/drawing/2014/main" id="{A90114AE-7B1C-2C4B-8BAB-5082F7E18EAB}"/>
              </a:ext>
            </a:extLst>
          </p:cNvPr>
          <p:cNvPicPr>
            <a:picLocks noChangeAspect="1"/>
          </p:cNvPicPr>
          <p:nvPr/>
        </p:nvPicPr>
        <p:blipFill>
          <a:blip r:embed="rId5"/>
          <a:srcRect/>
          <a:stretch/>
        </p:blipFill>
        <p:spPr>
          <a:xfrm>
            <a:off x="6277964" y="1888766"/>
            <a:ext cx="261656" cy="261656"/>
          </a:xfrm>
          <a:prstGeom prst="rect">
            <a:avLst/>
          </a:prstGeom>
        </p:spPr>
      </p:pic>
      <p:pic>
        <p:nvPicPr>
          <p:cNvPr id="15" name="Picture 14">
            <a:extLst>
              <a:ext uri="{FF2B5EF4-FFF2-40B4-BE49-F238E27FC236}">
                <a16:creationId xmlns:a16="http://schemas.microsoft.com/office/drawing/2014/main" id="{4E6A469C-C208-6045-BE6B-1504C291947D}"/>
              </a:ext>
            </a:extLst>
          </p:cNvPr>
          <p:cNvPicPr>
            <a:picLocks noChangeAspect="1"/>
          </p:cNvPicPr>
          <p:nvPr/>
        </p:nvPicPr>
        <p:blipFill>
          <a:blip r:embed="rId5"/>
          <a:srcRect/>
          <a:stretch/>
        </p:blipFill>
        <p:spPr>
          <a:xfrm>
            <a:off x="8411564" y="1888766"/>
            <a:ext cx="261656" cy="261656"/>
          </a:xfrm>
          <a:prstGeom prst="rect">
            <a:avLst/>
          </a:prstGeom>
        </p:spPr>
      </p:pic>
      <p:sp>
        <p:nvSpPr>
          <p:cNvPr id="19" name="TextBox 18">
            <a:extLst>
              <a:ext uri="{FF2B5EF4-FFF2-40B4-BE49-F238E27FC236}">
                <a16:creationId xmlns:a16="http://schemas.microsoft.com/office/drawing/2014/main" id="{2413835C-CAFF-5645-BF43-EE730E5DBE85}"/>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2549734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B069664E-5FB6-9D4E-84E4-D4CFA6A722C9}"/>
              </a:ext>
            </a:extLst>
          </p:cNvPr>
          <p:cNvSpPr/>
          <p:nvPr/>
        </p:nvSpPr>
        <p:spPr>
          <a:xfrm>
            <a:off x="544854" y="1655064"/>
            <a:ext cx="11102291" cy="4453128"/>
          </a:xfrm>
          <a:prstGeom prst="roundRect">
            <a:avLst>
              <a:gd name="adj" fmla="val 8948"/>
            </a:avLst>
          </a:prstGeom>
          <a:solidFill>
            <a:srgbClr val="A5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D357613-D9AD-AE44-812D-23D3C06971AD}"/>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A57BAE"/>
                </a:solidFill>
                <a:latin typeface="Georgia" panose="02040502050405020303" pitchFamily="18" charset="0"/>
              </a:rPr>
              <a:t>How Do We Identify and Mitigate Relevant Financial Relationships?</a:t>
            </a:r>
            <a:br>
              <a:rPr lang="en-US" sz="2800" b="1">
                <a:solidFill>
                  <a:srgbClr val="0398A7"/>
                </a:solidFill>
                <a:latin typeface="Georgia" panose="02040502050405020303" pitchFamily="18" charset="0"/>
              </a:rPr>
            </a:br>
            <a:br>
              <a:rPr lang="en-US" sz="2800" b="1">
                <a:solidFill>
                  <a:srgbClr val="0398A7"/>
                </a:solidFill>
                <a:latin typeface="Georgia" panose="02040502050405020303" pitchFamily="18" charset="0"/>
              </a:rPr>
            </a:br>
            <a:r>
              <a:rPr lang="en-US" sz="2200" b="1">
                <a:solidFill>
                  <a:srgbClr val="A57BAE"/>
                </a:solidFill>
                <a:latin typeface="Georgia" panose="02040502050405020303" pitchFamily="18" charset="0"/>
              </a:rPr>
              <a:t>Exclude owners and employees</a:t>
            </a:r>
            <a:endParaRPr lang="en-US" sz="2200">
              <a:solidFill>
                <a:srgbClr val="A57BAE"/>
              </a:solidFill>
              <a:latin typeface="Georgia" panose="02040502050405020303" pitchFamily="18" charset="0"/>
            </a:endParaRPr>
          </a:p>
        </p:txBody>
      </p:sp>
      <p:pic>
        <p:nvPicPr>
          <p:cNvPr id="13" name="Content Placeholder 11">
            <a:extLst>
              <a:ext uri="{FF2B5EF4-FFF2-40B4-BE49-F238E27FC236}">
                <a16:creationId xmlns:a16="http://schemas.microsoft.com/office/drawing/2014/main" id="{104063A0-5017-E641-87C7-FDA781622CBC}"/>
              </a:ext>
            </a:extLst>
          </p:cNvPr>
          <p:cNvPicPr>
            <a:picLocks noChangeAspect="1"/>
          </p:cNvPicPr>
          <p:nvPr/>
        </p:nvPicPr>
        <p:blipFill>
          <a:blip r:embed="rId2"/>
          <a:srcRect/>
          <a:stretch/>
        </p:blipFill>
        <p:spPr>
          <a:xfrm>
            <a:off x="925576" y="2561648"/>
            <a:ext cx="4253992" cy="4312586"/>
          </a:xfrm>
          <a:prstGeom prst="rect">
            <a:avLst/>
          </a:prstGeom>
        </p:spPr>
      </p:pic>
      <p:sp>
        <p:nvSpPr>
          <p:cNvPr id="27" name="TextBox 26">
            <a:extLst>
              <a:ext uri="{FF2B5EF4-FFF2-40B4-BE49-F238E27FC236}">
                <a16:creationId xmlns:a16="http://schemas.microsoft.com/office/drawing/2014/main" id="{E71D2701-8957-D040-89C0-39472E50011D}"/>
              </a:ext>
            </a:extLst>
          </p:cNvPr>
          <p:cNvSpPr txBox="1"/>
          <p:nvPr/>
        </p:nvSpPr>
        <p:spPr>
          <a:xfrm>
            <a:off x="838200" y="1825625"/>
            <a:ext cx="2590800" cy="1815882"/>
          </a:xfrm>
          <a:prstGeom prst="rect">
            <a:avLst/>
          </a:prstGeom>
          <a:noFill/>
        </p:spPr>
        <p:txBody>
          <a:bodyPr wrap="square" rtlCol="0">
            <a:spAutoFit/>
          </a:bodyPr>
          <a:lstStyle/>
          <a:p>
            <a:r>
              <a:rPr lang="en-US" sz="1600" b="1">
                <a:solidFill>
                  <a:schemeClr val="bg1"/>
                </a:solidFill>
                <a:latin typeface="Arial" panose="020B0604020202020204" pitchFamily="34" charset="0"/>
                <a:cs typeface="Arial" panose="020B0604020202020204" pitchFamily="34" charset="0"/>
              </a:rPr>
              <a:t>There are three exceptions when owners and employees of ineligible companies can participate as planners or faculty in accredited CE.</a:t>
            </a:r>
            <a:endParaRPr lang="en-US" sz="1600">
              <a:solidFill>
                <a:schemeClr val="bg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058690E-2626-B842-91BD-FE45B8835E6C}"/>
              </a:ext>
            </a:extLst>
          </p:cNvPr>
          <p:cNvSpPr txBox="1"/>
          <p:nvPr/>
        </p:nvSpPr>
        <p:spPr>
          <a:xfrm>
            <a:off x="3555492" y="3197224"/>
            <a:ext cx="1840992" cy="1569660"/>
          </a:xfrm>
          <a:prstGeom prst="rect">
            <a:avLst/>
          </a:prstGeom>
          <a:no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Content of the CE is not related to the business lines or products of their employer /company</a:t>
            </a:r>
          </a:p>
        </p:txBody>
      </p:sp>
      <p:sp>
        <p:nvSpPr>
          <p:cNvPr id="29" name="TextBox 28">
            <a:extLst>
              <a:ext uri="{FF2B5EF4-FFF2-40B4-BE49-F238E27FC236}">
                <a16:creationId xmlns:a16="http://schemas.microsoft.com/office/drawing/2014/main" id="{0A398AB4-5F66-C743-A6D7-CA34E02265C4}"/>
              </a:ext>
            </a:extLst>
          </p:cNvPr>
          <p:cNvSpPr txBox="1"/>
          <p:nvPr/>
        </p:nvSpPr>
        <p:spPr>
          <a:xfrm>
            <a:off x="5368036" y="3197224"/>
            <a:ext cx="1933339" cy="2554545"/>
          </a:xfrm>
          <a:prstGeom prst="rect">
            <a:avLst/>
          </a:prstGeom>
          <a:no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Content of the CE is limited to basic science research (e.g., pre-clinical research and drug discovery), methodologies of research, no care recommendations are given</a:t>
            </a:r>
          </a:p>
        </p:txBody>
      </p:sp>
      <p:sp>
        <p:nvSpPr>
          <p:cNvPr id="30" name="TextBox 29">
            <a:extLst>
              <a:ext uri="{FF2B5EF4-FFF2-40B4-BE49-F238E27FC236}">
                <a16:creationId xmlns:a16="http://schemas.microsoft.com/office/drawing/2014/main" id="{1F270446-AE3D-8B4E-8A22-89F552EFFBCD}"/>
              </a:ext>
            </a:extLst>
          </p:cNvPr>
          <p:cNvSpPr txBox="1"/>
          <p:nvPr/>
        </p:nvSpPr>
        <p:spPr>
          <a:xfrm>
            <a:off x="7180580" y="3197224"/>
            <a:ext cx="2115820" cy="2062103"/>
          </a:xfrm>
          <a:prstGeom prst="rect">
            <a:avLst/>
          </a:prstGeom>
          <a:no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Participating as technicians to teach the safe and proper use of medical devices, do not recommend whether or when a device is used</a:t>
            </a:r>
          </a:p>
        </p:txBody>
      </p:sp>
      <p:pic>
        <p:nvPicPr>
          <p:cNvPr id="14" name="Picture 13">
            <a:extLst>
              <a:ext uri="{FF2B5EF4-FFF2-40B4-BE49-F238E27FC236}">
                <a16:creationId xmlns:a16="http://schemas.microsoft.com/office/drawing/2014/main" id="{0EBCE0A4-4049-0F49-8CB6-6373B8A76AD3}"/>
              </a:ext>
            </a:extLst>
          </p:cNvPr>
          <p:cNvPicPr>
            <a:picLocks noChangeAspect="1"/>
          </p:cNvPicPr>
          <p:nvPr/>
        </p:nvPicPr>
        <p:blipFill>
          <a:blip r:embed="rId3"/>
          <a:srcRect/>
          <a:stretch/>
        </p:blipFill>
        <p:spPr>
          <a:xfrm>
            <a:off x="3695027" y="1825624"/>
            <a:ext cx="1053738" cy="965927"/>
          </a:xfrm>
          <a:prstGeom prst="rect">
            <a:avLst/>
          </a:prstGeom>
        </p:spPr>
      </p:pic>
      <p:pic>
        <p:nvPicPr>
          <p:cNvPr id="17" name="Picture 16">
            <a:extLst>
              <a:ext uri="{FF2B5EF4-FFF2-40B4-BE49-F238E27FC236}">
                <a16:creationId xmlns:a16="http://schemas.microsoft.com/office/drawing/2014/main" id="{3F958AB5-9E40-9540-AE57-54A920489828}"/>
              </a:ext>
            </a:extLst>
          </p:cNvPr>
          <p:cNvPicPr>
            <a:picLocks noChangeAspect="1"/>
          </p:cNvPicPr>
          <p:nvPr/>
        </p:nvPicPr>
        <p:blipFill>
          <a:blip r:embed="rId4"/>
          <a:srcRect/>
          <a:stretch/>
        </p:blipFill>
        <p:spPr>
          <a:xfrm>
            <a:off x="5598421" y="1825624"/>
            <a:ext cx="741292" cy="965927"/>
          </a:xfrm>
          <a:prstGeom prst="rect">
            <a:avLst/>
          </a:prstGeom>
        </p:spPr>
      </p:pic>
      <p:pic>
        <p:nvPicPr>
          <p:cNvPr id="18" name="Picture 17">
            <a:extLst>
              <a:ext uri="{FF2B5EF4-FFF2-40B4-BE49-F238E27FC236}">
                <a16:creationId xmlns:a16="http://schemas.microsoft.com/office/drawing/2014/main" id="{691D86F7-AD2B-FB44-9DC3-9B939C5118B9}"/>
              </a:ext>
            </a:extLst>
          </p:cNvPr>
          <p:cNvPicPr>
            <a:picLocks noChangeAspect="1"/>
          </p:cNvPicPr>
          <p:nvPr/>
        </p:nvPicPr>
        <p:blipFill>
          <a:blip r:embed="rId5"/>
          <a:srcRect/>
          <a:stretch/>
        </p:blipFill>
        <p:spPr>
          <a:xfrm>
            <a:off x="7301375" y="1835158"/>
            <a:ext cx="1004425" cy="981066"/>
          </a:xfrm>
          <a:prstGeom prst="rect">
            <a:avLst/>
          </a:prstGeom>
        </p:spPr>
      </p:pic>
      <p:sp>
        <p:nvSpPr>
          <p:cNvPr id="21" name="TextBox 20">
            <a:extLst>
              <a:ext uri="{FF2B5EF4-FFF2-40B4-BE49-F238E27FC236}">
                <a16:creationId xmlns:a16="http://schemas.microsoft.com/office/drawing/2014/main" id="{89517E36-3E4A-754F-9AC5-0FCDB67AC136}"/>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
        <p:nvSpPr>
          <p:cNvPr id="22" name="TextBox 21">
            <a:extLst>
              <a:ext uri="{FF2B5EF4-FFF2-40B4-BE49-F238E27FC236}">
                <a16:creationId xmlns:a16="http://schemas.microsoft.com/office/drawing/2014/main" id="{3784B9CC-00EE-AF49-B21D-EADD79BC5FF5}"/>
              </a:ext>
            </a:extLst>
          </p:cNvPr>
          <p:cNvSpPr txBox="1"/>
          <p:nvPr/>
        </p:nvSpPr>
        <p:spPr>
          <a:xfrm>
            <a:off x="5742432" y="6204807"/>
            <a:ext cx="6096000" cy="461665"/>
          </a:xfrm>
          <a:prstGeom prst="rect">
            <a:avLst/>
          </a:prstGeom>
          <a:noFill/>
        </p:spPr>
        <p:txBody>
          <a:bodyPr wrap="square">
            <a:spAutoFit/>
          </a:bodyPr>
          <a:lstStyle/>
          <a:p>
            <a:pPr algn="r"/>
            <a:r>
              <a:rPr lang="en-US" sz="1200">
                <a:effectLst/>
                <a:latin typeface="Arial" panose="020B0604020202020204" pitchFamily="34" charset="0"/>
              </a:rPr>
              <a:t>934_20211028</a:t>
            </a:r>
          </a:p>
          <a:p>
            <a:pPr algn="r"/>
            <a:r>
              <a:rPr lang="en-US" sz="1200">
                <a:effectLst/>
                <a:latin typeface="Arial" panose="020B0604020202020204" pitchFamily="34" charset="0"/>
              </a:rPr>
              <a:t>Page 10 of 13</a:t>
            </a:r>
          </a:p>
        </p:txBody>
      </p:sp>
    </p:spTree>
    <p:extLst>
      <p:ext uri="{BB962C8B-B14F-4D97-AF65-F5344CB8AC3E}">
        <p14:creationId xmlns:p14="http://schemas.microsoft.com/office/powerpoint/2010/main" val="1199492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8615F54D-8D17-F641-AD66-7E701E60C592}"/>
              </a:ext>
            </a:extLst>
          </p:cNvPr>
          <p:cNvSpPr/>
          <p:nvPr/>
        </p:nvSpPr>
        <p:spPr>
          <a:xfrm>
            <a:off x="544854" y="1655064"/>
            <a:ext cx="11102291" cy="4453128"/>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FFBAC0EC-339C-3340-A8DF-F131601D58BC}"/>
              </a:ext>
            </a:extLst>
          </p:cNvPr>
          <p:cNvSpPr txBox="1">
            <a:spLocks/>
          </p:cNvSpPr>
          <p:nvPr/>
        </p:nvSpPr>
        <p:spPr>
          <a:xfrm>
            <a:off x="838200" y="365125"/>
            <a:ext cx="92202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C0564C"/>
                </a:solidFill>
                <a:latin typeface="Georgia" panose="02040502050405020303" pitchFamily="18" charset="0"/>
              </a:rPr>
              <a:t>How Do We Identify and Mitigate Relevant Financial Relationships?</a:t>
            </a:r>
            <a:br>
              <a:rPr lang="en-US" sz="2800" b="1">
                <a:solidFill>
                  <a:srgbClr val="C0564C"/>
                </a:solidFill>
                <a:latin typeface="Georgia" panose="02040502050405020303" pitchFamily="18" charset="0"/>
              </a:rPr>
            </a:br>
            <a:br>
              <a:rPr lang="en-US" sz="2800" b="1">
                <a:solidFill>
                  <a:srgbClr val="C0564C"/>
                </a:solidFill>
                <a:latin typeface="Georgia" panose="02040502050405020303" pitchFamily="18" charset="0"/>
              </a:rPr>
            </a:br>
            <a:r>
              <a:rPr lang="en-US" sz="2200" b="1">
                <a:solidFill>
                  <a:srgbClr val="C0564C"/>
                </a:solidFill>
                <a:latin typeface="Georgia" panose="02040502050405020303" pitchFamily="18" charset="0"/>
              </a:rPr>
              <a:t>Is the financial relationship related to the content?</a:t>
            </a:r>
            <a:endParaRPr lang="en-US" sz="2200">
              <a:solidFill>
                <a:srgbClr val="C0564C"/>
              </a:solidFill>
              <a:latin typeface="Georgia" panose="02040502050405020303" pitchFamily="18" charset="0"/>
            </a:endParaRPr>
          </a:p>
        </p:txBody>
      </p:sp>
      <p:pic>
        <p:nvPicPr>
          <p:cNvPr id="19" name="Content Placeholder 11">
            <a:extLst>
              <a:ext uri="{FF2B5EF4-FFF2-40B4-BE49-F238E27FC236}">
                <a16:creationId xmlns:a16="http://schemas.microsoft.com/office/drawing/2014/main" id="{91B969B4-7E2A-FC47-9B39-B51C32A014E1}"/>
              </a:ext>
            </a:extLst>
          </p:cNvPr>
          <p:cNvPicPr>
            <a:picLocks noChangeAspect="1"/>
          </p:cNvPicPr>
          <p:nvPr/>
        </p:nvPicPr>
        <p:blipFill>
          <a:blip r:embed="rId2"/>
          <a:srcRect/>
          <a:stretch/>
        </p:blipFill>
        <p:spPr>
          <a:xfrm>
            <a:off x="925576" y="2561648"/>
            <a:ext cx="4253991" cy="4312585"/>
          </a:xfrm>
          <a:prstGeom prst="rect">
            <a:avLst/>
          </a:prstGeom>
        </p:spPr>
      </p:pic>
      <p:sp>
        <p:nvSpPr>
          <p:cNvPr id="20" name="TextBox 19">
            <a:extLst>
              <a:ext uri="{FF2B5EF4-FFF2-40B4-BE49-F238E27FC236}">
                <a16:creationId xmlns:a16="http://schemas.microsoft.com/office/drawing/2014/main" id="{AEE8FF6A-29D3-4C46-ADF1-D20B2BA8EF5D}"/>
              </a:ext>
            </a:extLst>
          </p:cNvPr>
          <p:cNvSpPr txBox="1"/>
          <p:nvPr/>
        </p:nvSpPr>
        <p:spPr>
          <a:xfrm>
            <a:off x="838200" y="1825625"/>
            <a:ext cx="4341368" cy="1323439"/>
          </a:xfrm>
          <a:prstGeom prst="rect">
            <a:avLst/>
          </a:prstGeom>
          <a:noFill/>
        </p:spPr>
        <p:txBody>
          <a:bodyPr wrap="square" rtlCol="0">
            <a:spAutoFit/>
          </a:bodyPr>
          <a:lstStyle/>
          <a:p>
            <a:r>
              <a:rPr lang="en-US" sz="1600" b="1">
                <a:solidFill>
                  <a:srgbClr val="C0564C"/>
                </a:solidFill>
                <a:latin typeface="Arial" panose="020B0604020202020204" pitchFamily="34" charset="0"/>
                <a:cs typeface="Arial" panose="020B0604020202020204" pitchFamily="34" charset="0"/>
              </a:rPr>
              <a:t>Determine if the educational content the person can control is related to the business lines or products of the ineligible company with whom they have a financial relationship. </a:t>
            </a:r>
            <a:endParaRPr lang="en-US" sz="1600">
              <a:solidFill>
                <a:srgbClr val="C0564C"/>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E78339A-CC18-9C4E-8877-41FC411DBF70}"/>
              </a:ext>
            </a:extLst>
          </p:cNvPr>
          <p:cNvSpPr txBox="1"/>
          <p:nvPr/>
        </p:nvSpPr>
        <p:spPr>
          <a:xfrm>
            <a:off x="5266944" y="1825624"/>
            <a:ext cx="6086856" cy="1569660"/>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Would the person’s role in the CE activity allow them to insert commercial bias into the content?</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Is the content of the CE activity that the person can control related to the products or business lines of the ineligible company?</a:t>
            </a:r>
          </a:p>
        </p:txBody>
      </p:sp>
      <p:sp>
        <p:nvSpPr>
          <p:cNvPr id="9" name="TextBox 8">
            <a:extLst>
              <a:ext uri="{FF2B5EF4-FFF2-40B4-BE49-F238E27FC236}">
                <a16:creationId xmlns:a16="http://schemas.microsoft.com/office/drawing/2014/main" id="{3629C012-0FD2-4E4D-B41E-59934B695BB9}"/>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133159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7247C7-B103-5546-B689-9C676DD53D9F}"/>
              </a:ext>
            </a:extLst>
          </p:cNvPr>
          <p:cNvSpPr>
            <a:spLocks noGrp="1"/>
          </p:cNvSpPr>
          <p:nvPr>
            <p:ph idx="1"/>
          </p:nvPr>
        </p:nvSpPr>
        <p:spPr/>
        <p:txBody>
          <a:bodyPr/>
          <a:lstStyle/>
          <a:p>
            <a:endParaRPr lang="en-US"/>
          </a:p>
        </p:txBody>
      </p:sp>
      <p:sp>
        <p:nvSpPr>
          <p:cNvPr id="17" name="Title 1">
            <a:extLst>
              <a:ext uri="{FF2B5EF4-FFF2-40B4-BE49-F238E27FC236}">
                <a16:creationId xmlns:a16="http://schemas.microsoft.com/office/drawing/2014/main" id="{FFBAC0EC-339C-3340-A8DF-F131601D58BC}"/>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C0564C"/>
                </a:solidFill>
                <a:latin typeface="Georgia" panose="02040502050405020303" pitchFamily="18" charset="0"/>
              </a:rPr>
              <a:t>How Do We Identify and Mitigate Relevant Financial Relationships?</a:t>
            </a:r>
            <a:br>
              <a:rPr lang="en-US" sz="2800" b="1">
                <a:solidFill>
                  <a:srgbClr val="C0564C"/>
                </a:solidFill>
                <a:latin typeface="Georgia" panose="02040502050405020303" pitchFamily="18" charset="0"/>
              </a:rPr>
            </a:br>
            <a:br>
              <a:rPr lang="en-US" sz="2800" b="1">
                <a:solidFill>
                  <a:srgbClr val="C0564C"/>
                </a:solidFill>
                <a:latin typeface="Georgia" panose="02040502050405020303" pitchFamily="18" charset="0"/>
              </a:rPr>
            </a:br>
            <a:r>
              <a:rPr lang="en-US" sz="2200" b="1">
                <a:solidFill>
                  <a:srgbClr val="C0564C"/>
                </a:solidFill>
                <a:latin typeface="Georgia" panose="02040502050405020303" pitchFamily="18" charset="0"/>
              </a:rPr>
              <a:t>Mitigate relevant financial relationships</a:t>
            </a:r>
            <a:endParaRPr lang="en-US" sz="2200">
              <a:solidFill>
                <a:srgbClr val="C0564C"/>
              </a:solidFill>
              <a:latin typeface="Georgia" panose="02040502050405020303" pitchFamily="18" charset="0"/>
            </a:endParaRPr>
          </a:p>
        </p:txBody>
      </p:sp>
      <p:sp>
        <p:nvSpPr>
          <p:cNvPr id="18" name="Rounded Rectangle 17">
            <a:extLst>
              <a:ext uri="{FF2B5EF4-FFF2-40B4-BE49-F238E27FC236}">
                <a16:creationId xmlns:a16="http://schemas.microsoft.com/office/drawing/2014/main" id="{4D78089D-CA7E-384A-8D74-02A4851F6DFE}"/>
              </a:ext>
            </a:extLst>
          </p:cNvPr>
          <p:cNvSpPr/>
          <p:nvPr/>
        </p:nvSpPr>
        <p:spPr>
          <a:xfrm>
            <a:off x="544854" y="1655063"/>
            <a:ext cx="11102291" cy="4837811"/>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11">
            <a:extLst>
              <a:ext uri="{FF2B5EF4-FFF2-40B4-BE49-F238E27FC236}">
                <a16:creationId xmlns:a16="http://schemas.microsoft.com/office/drawing/2014/main" id="{91B969B4-7E2A-FC47-9B39-B51C32A014E1}"/>
              </a:ext>
            </a:extLst>
          </p:cNvPr>
          <p:cNvPicPr>
            <a:picLocks noChangeAspect="1"/>
          </p:cNvPicPr>
          <p:nvPr/>
        </p:nvPicPr>
        <p:blipFill>
          <a:blip r:embed="rId2"/>
          <a:srcRect/>
          <a:stretch/>
        </p:blipFill>
        <p:spPr>
          <a:xfrm>
            <a:off x="925576" y="2561648"/>
            <a:ext cx="4253991" cy="4312585"/>
          </a:xfrm>
          <a:prstGeom prst="rect">
            <a:avLst/>
          </a:prstGeom>
        </p:spPr>
      </p:pic>
      <p:sp>
        <p:nvSpPr>
          <p:cNvPr id="20" name="TextBox 19">
            <a:extLst>
              <a:ext uri="{FF2B5EF4-FFF2-40B4-BE49-F238E27FC236}">
                <a16:creationId xmlns:a16="http://schemas.microsoft.com/office/drawing/2014/main" id="{AEE8FF6A-29D3-4C46-ADF1-D20B2BA8EF5D}"/>
              </a:ext>
            </a:extLst>
          </p:cNvPr>
          <p:cNvSpPr txBox="1"/>
          <p:nvPr/>
        </p:nvSpPr>
        <p:spPr>
          <a:xfrm>
            <a:off x="838200" y="1825625"/>
            <a:ext cx="2629915" cy="2062103"/>
          </a:xfrm>
          <a:prstGeom prst="rect">
            <a:avLst/>
          </a:prstGeom>
          <a:noFill/>
        </p:spPr>
        <p:txBody>
          <a:bodyPr wrap="square" rtlCol="0">
            <a:spAutoFit/>
          </a:bodyPr>
          <a:lstStyle/>
          <a:p>
            <a:r>
              <a:rPr lang="en-US" sz="1600" b="1">
                <a:solidFill>
                  <a:srgbClr val="C0564C"/>
                </a:solidFill>
                <a:latin typeface="Arial" panose="020B0604020202020204" pitchFamily="34" charset="0"/>
                <a:cs typeface="Arial" panose="020B0604020202020204" pitchFamily="34" charset="0"/>
              </a:rPr>
              <a:t>Determine if the educational content the person can control is related to the business lines or products of the ineligible company with whom they have a financial relationship. </a:t>
            </a:r>
            <a:endParaRPr lang="en-US" sz="1600">
              <a:solidFill>
                <a:srgbClr val="C0564C"/>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E78339A-CC18-9C4E-8877-41FC411DBF70}"/>
              </a:ext>
            </a:extLst>
          </p:cNvPr>
          <p:cNvSpPr txBox="1"/>
          <p:nvPr/>
        </p:nvSpPr>
        <p:spPr>
          <a:xfrm>
            <a:off x="5266944" y="1825624"/>
            <a:ext cx="6086856" cy="1692771"/>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End the financial relationship</a:t>
            </a:r>
            <a:endParaRPr lang="en-US" sz="1600">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(including having ended the relationship within 24 months).</a:t>
            </a:r>
          </a:p>
          <a:p>
            <a:pPr>
              <a:spcAft>
                <a:spcPts val="600"/>
              </a:spcAft>
            </a:pPr>
            <a:r>
              <a:rPr lang="en-US" sz="1600" b="1">
                <a:latin typeface="Arial" panose="020B0604020202020204" pitchFamily="34" charset="0"/>
                <a:cs typeface="Arial" panose="020B0604020202020204" pitchFamily="34" charset="0"/>
              </a:rPr>
              <a:t>Recuse individual from controlling aspects of planning and content with which there is a financial relationship.</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Peer review planning decisions and review determinations by persons without relevant financial relationships.</a:t>
            </a:r>
            <a:endParaRPr lang="en-US" sz="16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AC27F17-7E6D-5D40-BF31-35B7105FA876}"/>
              </a:ext>
            </a:extLst>
          </p:cNvPr>
          <p:cNvSpPr txBox="1"/>
          <p:nvPr/>
        </p:nvSpPr>
        <p:spPr>
          <a:xfrm>
            <a:off x="3555491" y="1825625"/>
            <a:ext cx="1624076" cy="584775"/>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Planners, reviewers</a:t>
            </a:r>
            <a:endParaRPr lang="en-US"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2036CBB-33F1-9948-AEF7-EB33415FD9C6}"/>
              </a:ext>
            </a:extLst>
          </p:cNvPr>
          <p:cNvSpPr txBox="1"/>
          <p:nvPr/>
        </p:nvSpPr>
        <p:spPr>
          <a:xfrm>
            <a:off x="3555491" y="2534428"/>
            <a:ext cx="1711452" cy="1169551"/>
          </a:xfrm>
          <a:prstGeom prst="rect">
            <a:avLst/>
          </a:prstGeom>
          <a:noFill/>
        </p:spPr>
        <p:txBody>
          <a:bodyPr wrap="square" rtlCol="0">
            <a:spAutoFit/>
          </a:bodyPr>
          <a:lstStyle/>
          <a:p>
            <a:r>
              <a:rPr lang="en-US" sz="1000" i="1">
                <a:latin typeface="Arial" panose="020B0604020202020204" pitchFamily="34" charset="0"/>
                <a:cs typeface="Arial" panose="020B0604020202020204" pitchFamily="34" charset="0"/>
              </a:rPr>
              <a:t>Making decisions related to the scope and direction of the content, educational goals, identification of practice gaps and needs, selecting speakers, authors, and reviewers </a:t>
            </a:r>
            <a:endParaRPr lang="en-US" sz="10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2A419F7-704A-104E-8004-42C965084B3B}"/>
              </a:ext>
            </a:extLst>
          </p:cNvPr>
          <p:cNvSpPr txBox="1"/>
          <p:nvPr/>
        </p:nvSpPr>
        <p:spPr>
          <a:xfrm>
            <a:off x="5266944" y="3866002"/>
            <a:ext cx="6086856" cy="2508379"/>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End the financial relationship </a:t>
            </a:r>
            <a:endParaRPr lang="en-US" sz="1600">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(including having ended the relationship within 24 months).</a:t>
            </a:r>
          </a:p>
          <a:p>
            <a:pPr>
              <a:spcAft>
                <a:spcPts val="600"/>
              </a:spcAft>
            </a:pPr>
            <a:r>
              <a:rPr lang="en-US" sz="1600" b="1">
                <a:latin typeface="Arial" panose="020B0604020202020204" pitchFamily="34" charset="0"/>
                <a:cs typeface="Arial" panose="020B0604020202020204" pitchFamily="34" charset="0"/>
              </a:rPr>
              <a:t>Recuse individual from controlling aspects of planning and content with which there is a financial relationship.</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Peer review of content by persons without relevant financial relationships.</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Attest that clinical recommendations are evidence-based and free of commercial bias (e.g., peer-reviewed literature, adhering to evidence-based practice guidelines).</a:t>
            </a:r>
            <a:endParaRPr lang="en-US" sz="16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3B4AE01-8D6E-4C48-AB5E-7184DC1BB59F}"/>
              </a:ext>
            </a:extLst>
          </p:cNvPr>
          <p:cNvSpPr txBox="1"/>
          <p:nvPr/>
        </p:nvSpPr>
        <p:spPr>
          <a:xfrm>
            <a:off x="3555491" y="3866002"/>
            <a:ext cx="1711452" cy="830997"/>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Faculty/</a:t>
            </a:r>
          </a:p>
          <a:p>
            <a:r>
              <a:rPr lang="en-US" sz="1600" b="1">
                <a:latin typeface="Arial" panose="020B0604020202020204" pitchFamily="34" charset="0"/>
                <a:cs typeface="Arial" panose="020B0604020202020204" pitchFamily="34" charset="0"/>
              </a:rPr>
              <a:t>teachers, authors</a:t>
            </a:r>
            <a:endParaRPr lang="en-US" sz="16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E7017AB-B5B5-5545-99BA-90DFFBCB815E}"/>
              </a:ext>
            </a:extLst>
          </p:cNvPr>
          <p:cNvSpPr txBox="1"/>
          <p:nvPr/>
        </p:nvSpPr>
        <p:spPr>
          <a:xfrm>
            <a:off x="3555491" y="4820922"/>
            <a:ext cx="1711452" cy="553998"/>
          </a:xfrm>
          <a:prstGeom prst="rect">
            <a:avLst/>
          </a:prstGeom>
          <a:noFill/>
        </p:spPr>
        <p:txBody>
          <a:bodyPr wrap="square" rtlCol="0">
            <a:spAutoFit/>
          </a:bodyPr>
          <a:lstStyle/>
          <a:p>
            <a:r>
              <a:rPr lang="en-US" sz="1000" i="1">
                <a:latin typeface="Arial" panose="020B0604020202020204" pitchFamily="34" charset="0"/>
                <a:cs typeface="Arial" panose="020B0604020202020204" pitchFamily="34" charset="0"/>
              </a:rPr>
              <a:t>Teaching, writing, producing and delivering education </a:t>
            </a:r>
            <a:endParaRPr lang="en-US" sz="10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26F614F-5827-B846-872F-0AEACD0123C0}"/>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1618457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FBAC0EC-339C-3340-A8DF-F131601D58BC}"/>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a:solidFill>
                  <a:srgbClr val="8EB83D"/>
                </a:solidFill>
                <a:latin typeface="Georgia" panose="02040502050405020303" pitchFamily="18" charset="0"/>
              </a:rPr>
              <a:t>How Do We Identify and Mitigate Relevant Financial Relationships? </a:t>
            </a:r>
          </a:p>
          <a:p>
            <a:endParaRPr lang="en-US" sz="2600" b="1">
              <a:solidFill>
                <a:srgbClr val="C0564C"/>
              </a:solidFill>
              <a:latin typeface="Georgia" panose="02040502050405020303" pitchFamily="18" charset="0"/>
            </a:endParaRPr>
          </a:p>
          <a:p>
            <a:r>
              <a:rPr lang="en-US" sz="2000" b="1">
                <a:solidFill>
                  <a:srgbClr val="8EB83D"/>
                </a:solidFill>
                <a:latin typeface="Georgia" panose="02040502050405020303" pitchFamily="18" charset="0"/>
              </a:rPr>
              <a:t>Disclose to learners</a:t>
            </a:r>
            <a:endParaRPr lang="en-US" sz="2000">
              <a:solidFill>
                <a:srgbClr val="8EB83D"/>
              </a:solidFill>
              <a:latin typeface="Georgia" panose="02040502050405020303" pitchFamily="18" charset="0"/>
            </a:endParaRPr>
          </a:p>
        </p:txBody>
      </p:sp>
      <p:sp>
        <p:nvSpPr>
          <p:cNvPr id="18" name="Rounded Rectangle 17">
            <a:extLst>
              <a:ext uri="{FF2B5EF4-FFF2-40B4-BE49-F238E27FC236}">
                <a16:creationId xmlns:a16="http://schemas.microsoft.com/office/drawing/2014/main" id="{4D78089D-CA7E-384A-8D74-02A4851F6DFE}"/>
              </a:ext>
            </a:extLst>
          </p:cNvPr>
          <p:cNvSpPr/>
          <p:nvPr/>
        </p:nvSpPr>
        <p:spPr>
          <a:xfrm>
            <a:off x="544854" y="1655063"/>
            <a:ext cx="11102291" cy="2231137"/>
          </a:xfrm>
          <a:prstGeom prst="roundRect">
            <a:avLst>
              <a:gd name="adj" fmla="val 89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EE8FF6A-29D3-4C46-ADF1-D20B2BA8EF5D}"/>
              </a:ext>
            </a:extLst>
          </p:cNvPr>
          <p:cNvSpPr txBox="1"/>
          <p:nvPr/>
        </p:nvSpPr>
        <p:spPr>
          <a:xfrm>
            <a:off x="838200" y="1825625"/>
            <a:ext cx="2629915" cy="1323439"/>
          </a:xfrm>
          <a:prstGeom prst="rect">
            <a:avLst/>
          </a:prstGeom>
          <a:noFill/>
        </p:spPr>
        <p:txBody>
          <a:bodyPr wrap="square" rtlCol="0">
            <a:spAutoFit/>
          </a:bodyPr>
          <a:lstStyle/>
          <a:p>
            <a:r>
              <a:rPr lang="en-US" sz="1600" b="1">
                <a:solidFill>
                  <a:srgbClr val="8EB83D"/>
                </a:solidFill>
                <a:latin typeface="Arial" panose="020B0604020202020204" pitchFamily="34" charset="0"/>
                <a:cs typeface="Arial" panose="020B0604020202020204" pitchFamily="34" charset="0"/>
              </a:rPr>
              <a:t>Before learners engage in the accredited CE, disclose all relevant financial relationships to learners. </a:t>
            </a:r>
            <a:endParaRPr lang="en-US" sz="1600">
              <a:solidFill>
                <a:srgbClr val="8EB83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E78339A-CC18-9C4E-8877-41FC411DBF70}"/>
              </a:ext>
            </a:extLst>
          </p:cNvPr>
          <p:cNvSpPr txBox="1"/>
          <p:nvPr/>
        </p:nvSpPr>
        <p:spPr>
          <a:xfrm>
            <a:off x="3555491" y="1825624"/>
            <a:ext cx="7798309" cy="1954381"/>
          </a:xfrm>
          <a:prstGeom prst="rect">
            <a:avLst/>
          </a:prstGeom>
          <a:noFill/>
        </p:spPr>
        <p:txBody>
          <a:bodyPr wrap="square" rtlCol="0">
            <a:spAutoFit/>
          </a:bodyPr>
          <a:lstStyle/>
          <a:p>
            <a:pPr>
              <a:spcAft>
                <a:spcPts val="600"/>
              </a:spcAft>
            </a:pPr>
            <a:r>
              <a:rPr lang="en-US" sz="1600">
                <a:latin typeface="Arial" panose="020B0604020202020204" pitchFamily="34" charset="0"/>
                <a:cs typeface="Arial" panose="020B0604020202020204" pitchFamily="34" charset="0"/>
              </a:rPr>
              <a:t>Disclosure to learners includes: </a:t>
            </a:r>
          </a:p>
          <a:p>
            <a:pPr>
              <a:spcAft>
                <a:spcPts val="600"/>
              </a:spcAft>
            </a:pPr>
            <a:r>
              <a:rPr lang="en-US" sz="1600" b="1">
                <a:latin typeface="Arial" panose="020B0604020202020204" pitchFamily="34" charset="0"/>
                <a:cs typeface="Arial" panose="020B0604020202020204" pitchFamily="34" charset="0"/>
              </a:rPr>
              <a:t>The names of the individuals with relevant financial relationships.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The names of the ineligible companies with which they have relationships.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The nature of the relationships.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 A statement that all relevant financial relationships have been mitigated. </a:t>
            </a:r>
            <a:endParaRPr lang="en-US" sz="1600">
              <a:latin typeface="Arial" panose="020B0604020202020204" pitchFamily="34" charset="0"/>
              <a:cs typeface="Arial" panose="020B0604020202020204" pitchFamily="34" charset="0"/>
            </a:endParaRPr>
          </a:p>
          <a:p>
            <a:pPr>
              <a:spcAft>
                <a:spcPts val="600"/>
              </a:spcAft>
            </a:pPr>
            <a:r>
              <a:rPr lang="en-US" sz="1600" b="1">
                <a:latin typeface="Arial" panose="020B0604020202020204" pitchFamily="34" charset="0"/>
                <a:cs typeface="Arial" panose="020B0604020202020204" pitchFamily="34" charset="0"/>
              </a:rPr>
              <a:t>The absence of relevant financial relationships (if applicable). </a:t>
            </a:r>
            <a:endParaRPr lang="en-US" sz="16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0368C1-29F7-D843-B58A-B387FB550A7E}"/>
              </a:ext>
            </a:extLst>
          </p:cNvPr>
          <p:cNvSpPr txBox="1"/>
          <p:nvPr/>
        </p:nvSpPr>
        <p:spPr>
          <a:xfrm>
            <a:off x="353568" y="6204808"/>
            <a:ext cx="6096000" cy="461665"/>
          </a:xfrm>
          <a:prstGeom prst="rect">
            <a:avLst/>
          </a:prstGeom>
          <a:noFill/>
        </p:spPr>
        <p:txBody>
          <a:bodyPr wrap="square">
            <a:spAutoFit/>
          </a:bodyPr>
          <a:lstStyle/>
          <a:p>
            <a:r>
              <a:rPr lang="en-US" sz="1200">
                <a:effectLst/>
                <a:latin typeface="Arial" panose="020B0604020202020204" pitchFamily="34" charset="0"/>
              </a:rPr>
              <a:t>Planning Guide for Independence in Accredited Continuing Education</a:t>
            </a:r>
          </a:p>
          <a:p>
            <a:r>
              <a:rPr lang="en-US" sz="1200">
                <a:effectLst/>
                <a:latin typeface="Arial" panose="020B0604020202020204" pitchFamily="34" charset="0"/>
              </a:rPr>
              <a:t>© 2021 Accreditation Council for Continuing Medical Education (ACCME</a:t>
            </a:r>
            <a:r>
              <a:rPr lang="en-US" sz="1200" baseline="30000">
                <a:effectLst/>
                <a:latin typeface="Arial" panose="020B0604020202020204" pitchFamily="34" charset="0"/>
              </a:rPr>
              <a:t>®</a:t>
            </a:r>
            <a:r>
              <a:rPr lang="en-US" sz="1200">
                <a:effectLst/>
                <a:latin typeface="Arial" panose="020B0604020202020204" pitchFamily="34" charset="0"/>
              </a:rPr>
              <a:t>)</a:t>
            </a:r>
          </a:p>
        </p:txBody>
      </p:sp>
    </p:spTree>
    <p:extLst>
      <p:ext uri="{BB962C8B-B14F-4D97-AF65-F5344CB8AC3E}">
        <p14:creationId xmlns:p14="http://schemas.microsoft.com/office/powerpoint/2010/main" val="1175127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26" y="152400"/>
            <a:ext cx="10058400" cy="1084759"/>
          </a:xfrm>
        </p:spPr>
        <p:txBody>
          <a:bodyPr anchor="t">
            <a:normAutofit fontScale="90000"/>
          </a:bodyPr>
          <a:lstStyle/>
          <a:p>
            <a:r>
              <a:rPr lang="en-US" dirty="0"/>
              <a:t>Educational Needs</a:t>
            </a:r>
            <a:br>
              <a:rPr lang="en-US" dirty="0"/>
            </a:br>
            <a:endParaRPr lang="en-US" dirty="0"/>
          </a:p>
        </p:txBody>
      </p:sp>
      <p:sp>
        <p:nvSpPr>
          <p:cNvPr id="3" name="Content Placeholder 2"/>
          <p:cNvSpPr>
            <a:spLocks noGrp="1"/>
          </p:cNvSpPr>
          <p:nvPr>
            <p:ph idx="1"/>
          </p:nvPr>
        </p:nvSpPr>
        <p:spPr>
          <a:xfrm>
            <a:off x="319826" y="1995055"/>
            <a:ext cx="11541616" cy="4547412"/>
          </a:xfrm>
          <a:solidFill>
            <a:schemeClr val="accent1">
              <a:lumMod val="40000"/>
              <a:lumOff val="60000"/>
            </a:schemeClr>
          </a:solidFill>
        </p:spPr>
        <p:txBody>
          <a:bodyPr>
            <a:normAutofit/>
          </a:bodyPr>
          <a:lstStyle/>
          <a:p>
            <a:pPr marL="0" indent="0">
              <a:buNone/>
            </a:pPr>
            <a:r>
              <a:rPr lang="en-US" sz="3200" dirty="0"/>
              <a:t>The provider incorporates into CME activities the educational needs (knowledge, competence, or performance) that underlie the professional practice gaps of their own learners. (formerly Criterion 2)</a:t>
            </a:r>
          </a:p>
          <a:p>
            <a:pPr marL="0" indent="0">
              <a:buNone/>
            </a:pPr>
            <a:r>
              <a:rPr lang="en-US" sz="3200" b="1" dirty="0"/>
              <a:t>ACCME Note:</a:t>
            </a:r>
          </a:p>
          <a:p>
            <a:pPr marL="0" indent="0">
              <a:buNone/>
            </a:pPr>
            <a:r>
              <a:rPr lang="en-US" sz="3200" dirty="0"/>
              <a:t>The accredited provider addresses, through its CME activities, problems in practice and/or patient care. As part of that effort, the provider examines those problems and looks for knowledge, strategy, skill, performance, or system deficits that could be contributing to the problems. By doing so, the provider is able to plan and implement education that will effectively address the problems.</a:t>
            </a:r>
          </a:p>
        </p:txBody>
      </p:sp>
    </p:spTree>
    <p:extLst>
      <p:ext uri="{BB962C8B-B14F-4D97-AF65-F5344CB8AC3E}">
        <p14:creationId xmlns:p14="http://schemas.microsoft.com/office/powerpoint/2010/main" val="178424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DD327-CA72-4C08-77AF-C6DA5619C383}"/>
              </a:ext>
            </a:extLst>
          </p:cNvPr>
          <p:cNvSpPr>
            <a:spLocks noGrp="1"/>
          </p:cNvSpPr>
          <p:nvPr>
            <p:ph type="title"/>
          </p:nvPr>
        </p:nvSpPr>
        <p:spPr>
          <a:xfrm>
            <a:off x="630936" y="640823"/>
            <a:ext cx="3419856" cy="5583148"/>
          </a:xfrm>
        </p:spPr>
        <p:txBody>
          <a:bodyPr anchor="ctr">
            <a:normAutofit/>
          </a:bodyPr>
          <a:lstStyle/>
          <a:p>
            <a:r>
              <a:rPr lang="en-US" sz="3800">
                <a:latin typeface="Modern Love" panose="04090805081005020601" pitchFamily="82" charset="0"/>
              </a:rPr>
              <a:t>Standard 4: Manage Commercial Support Appropriately</a:t>
            </a:r>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4DA54C0-1996-051E-CA59-624E8478948F}"/>
              </a:ext>
            </a:extLst>
          </p:cNvPr>
          <p:cNvPicPr>
            <a:picLocks noChangeAspect="1"/>
          </p:cNvPicPr>
          <p:nvPr/>
        </p:nvPicPr>
        <p:blipFill>
          <a:blip r:embed="rId2"/>
          <a:stretch>
            <a:fillRect/>
          </a:stretch>
        </p:blipFill>
        <p:spPr>
          <a:xfrm>
            <a:off x="4654296" y="630935"/>
            <a:ext cx="5890392" cy="5669503"/>
          </a:xfrm>
          <a:prstGeom prst="rect">
            <a:avLst/>
          </a:prstGeom>
        </p:spPr>
      </p:pic>
    </p:spTree>
    <p:extLst>
      <p:ext uri="{BB962C8B-B14F-4D97-AF65-F5344CB8AC3E}">
        <p14:creationId xmlns:p14="http://schemas.microsoft.com/office/powerpoint/2010/main" val="2655914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C53CB0-92C8-13D2-2FA8-60396D9F234F}"/>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nSpc>
                <a:spcPct val="90000"/>
              </a:lnSpc>
            </a:pPr>
            <a:r>
              <a:rPr lang="en-US" sz="2800"/>
              <a:t>Standard 5: Manage Ancillary Activities Offered in Conjunction with Accredited Continuing Education</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AA98D0C-4E28-5735-ED19-DC153209722E}"/>
              </a:ext>
            </a:extLst>
          </p:cNvPr>
          <p:cNvPicPr>
            <a:picLocks noGrp="1" noChangeAspect="1"/>
          </p:cNvPicPr>
          <p:nvPr>
            <p:ph idx="1"/>
          </p:nvPr>
        </p:nvPicPr>
        <p:blipFill>
          <a:blip r:embed="rId2"/>
          <a:stretch>
            <a:fillRect/>
          </a:stretch>
        </p:blipFill>
        <p:spPr>
          <a:xfrm>
            <a:off x="5269470" y="640080"/>
            <a:ext cx="5984268" cy="5550408"/>
          </a:xfrm>
          <a:prstGeom prst="rect">
            <a:avLst/>
          </a:prstGeom>
        </p:spPr>
      </p:pic>
    </p:spTree>
    <p:extLst>
      <p:ext uri="{BB962C8B-B14F-4D97-AF65-F5344CB8AC3E}">
        <p14:creationId xmlns:p14="http://schemas.microsoft.com/office/powerpoint/2010/main" val="1491337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rgbClr val="CC98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967AAF3-6B2E-40A4-B3F3-E047DE5701B4}"/>
              </a:ext>
            </a:extLst>
          </p:cNvPr>
          <p:cNvSpPr>
            <a:spLocks noGrp="1"/>
          </p:cNvSpPr>
          <p:nvPr>
            <p:ph type="title"/>
          </p:nvPr>
        </p:nvSpPr>
        <p:spPr>
          <a:xfrm>
            <a:off x="1524000" y="929452"/>
            <a:ext cx="9144000" cy="2526738"/>
          </a:xfrm>
        </p:spPr>
        <p:txBody>
          <a:bodyPr vert="horz" lIns="91440" tIns="45720" rIns="91440" bIns="45720" rtlCol="0" anchor="b">
            <a:normAutofit/>
          </a:bodyPr>
          <a:lstStyle/>
          <a:p>
            <a:pPr algn="ctr">
              <a:lnSpc>
                <a:spcPct val="90000"/>
              </a:lnSpc>
            </a:pPr>
            <a:r>
              <a:rPr lang="en-US" sz="8100">
                <a:solidFill>
                  <a:srgbClr val="FFFFFF"/>
                </a:solidFill>
              </a:rPr>
              <a:t>MSSNY EXPECTATIONS</a:t>
            </a:r>
          </a:p>
        </p:txBody>
      </p:sp>
      <p:sp>
        <p:nvSpPr>
          <p:cNvPr id="3" name="Text Placeholder 2">
            <a:extLst>
              <a:ext uri="{FF2B5EF4-FFF2-40B4-BE49-F238E27FC236}">
                <a16:creationId xmlns:a16="http://schemas.microsoft.com/office/drawing/2014/main" id="{3F12C87D-9F8A-4946-9569-3270DE5673CA}"/>
              </a:ext>
            </a:extLst>
          </p:cNvPr>
          <p:cNvSpPr>
            <a:spLocks noGrp="1"/>
          </p:cNvSpPr>
          <p:nvPr>
            <p:ph type="body" idx="1"/>
          </p:nvPr>
        </p:nvSpPr>
        <p:spPr>
          <a:xfrm>
            <a:off x="1524000" y="3695230"/>
            <a:ext cx="9144000" cy="1626541"/>
          </a:xfrm>
        </p:spPr>
        <p:txBody>
          <a:bodyPr vert="horz" lIns="91440" tIns="45720" rIns="91440" bIns="45720" rtlCol="0">
            <a:normAutofit/>
          </a:bodyPr>
          <a:lstStyle/>
          <a:p>
            <a:pPr algn="ctr"/>
            <a:r>
              <a:rPr lang="en-US" sz="4400" dirty="0">
                <a:solidFill>
                  <a:srgbClr val="FFFFFF"/>
                </a:solidFill>
              </a:rPr>
              <a:t>CME Program Coordinators</a:t>
            </a:r>
          </a:p>
        </p:txBody>
      </p:sp>
      <p:sp>
        <p:nvSpPr>
          <p:cNvPr id="14" name="Rectangle 6">
            <a:extLst>
              <a:ext uri="{FF2B5EF4-FFF2-40B4-BE49-F238E27FC236}">
                <a16:creationId xmlns:a16="http://schemas.microsoft.com/office/drawing/2014/main" id="{08FD86A2-82CE-48F4-B78A-8B9CA7BA2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476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3AD5-EDAE-430D-86BF-8B1B4B326588}"/>
              </a:ext>
            </a:extLst>
          </p:cNvPr>
          <p:cNvSpPr>
            <a:spLocks noGrp="1"/>
          </p:cNvSpPr>
          <p:nvPr>
            <p:ph type="title"/>
          </p:nvPr>
        </p:nvSpPr>
        <p:spPr/>
        <p:txBody>
          <a:bodyPr/>
          <a:lstStyle/>
          <a:p>
            <a:r>
              <a:rPr lang="en-US" dirty="0"/>
              <a:t>Application</a:t>
            </a:r>
          </a:p>
        </p:txBody>
      </p:sp>
      <p:graphicFrame>
        <p:nvGraphicFramePr>
          <p:cNvPr id="10" name="Content Placeholder 2">
            <a:extLst>
              <a:ext uri="{FF2B5EF4-FFF2-40B4-BE49-F238E27FC236}">
                <a16:creationId xmlns:a16="http://schemas.microsoft.com/office/drawing/2014/main" id="{DFC42B08-AC49-44C9-B1DA-B645B5EB273B}"/>
              </a:ext>
            </a:extLst>
          </p:cNvPr>
          <p:cNvGraphicFramePr>
            <a:graphicFrameLocks noGrp="1"/>
          </p:cNvGraphicFramePr>
          <p:nvPr>
            <p:ph sz="half" idx="1"/>
          </p:nvPr>
        </p:nvGraphicFramePr>
        <p:xfrm>
          <a:off x="838200" y="1929384"/>
          <a:ext cx="5181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descr="Text, letter&#10;&#10;Description automatically generated">
            <a:extLst>
              <a:ext uri="{FF2B5EF4-FFF2-40B4-BE49-F238E27FC236}">
                <a16:creationId xmlns:a16="http://schemas.microsoft.com/office/drawing/2014/main" id="{69BA4ADF-761F-4ED3-BE65-082DC2501247}"/>
              </a:ext>
            </a:extLst>
          </p:cNvPr>
          <p:cNvPicPr>
            <a:picLocks noGrp="1" noChangeAspect="1"/>
          </p:cNvPicPr>
          <p:nvPr>
            <p:ph sz="half" idx="2"/>
          </p:nvPr>
        </p:nvPicPr>
        <p:blipFill>
          <a:blip r:embed="rId7"/>
          <a:stretch>
            <a:fillRect/>
          </a:stretch>
        </p:blipFill>
        <p:spPr>
          <a:xfrm>
            <a:off x="6172203" y="1929384"/>
            <a:ext cx="3050626" cy="3721764"/>
          </a:xfrm>
        </p:spPr>
      </p:pic>
      <p:pic>
        <p:nvPicPr>
          <p:cNvPr id="8" name="Picture 7" descr="Graphical user interface, text, application&#10;&#10;Description automatically generated">
            <a:extLst>
              <a:ext uri="{FF2B5EF4-FFF2-40B4-BE49-F238E27FC236}">
                <a16:creationId xmlns:a16="http://schemas.microsoft.com/office/drawing/2014/main" id="{AA6786EC-9903-4B72-A6CE-321D3A519280}"/>
              </a:ext>
            </a:extLst>
          </p:cNvPr>
          <p:cNvPicPr>
            <a:picLocks noChangeAspect="1"/>
          </p:cNvPicPr>
          <p:nvPr/>
        </p:nvPicPr>
        <p:blipFill>
          <a:blip r:embed="rId8"/>
          <a:stretch>
            <a:fillRect/>
          </a:stretch>
        </p:blipFill>
        <p:spPr>
          <a:xfrm>
            <a:off x="8303174" y="2567943"/>
            <a:ext cx="3297621" cy="4200203"/>
          </a:xfrm>
          <a:prstGeom prst="rect">
            <a:avLst/>
          </a:prstGeom>
        </p:spPr>
      </p:pic>
    </p:spTree>
    <p:extLst>
      <p:ext uri="{BB962C8B-B14F-4D97-AF65-F5344CB8AC3E}">
        <p14:creationId xmlns:p14="http://schemas.microsoft.com/office/powerpoint/2010/main" val="4002231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943C0C-BD91-4269-3F27-68B9BF5B29FC}"/>
              </a:ext>
            </a:extLst>
          </p:cNvPr>
          <p:cNvSpPr>
            <a:spLocks noGrp="1"/>
          </p:cNvSpPr>
          <p:nvPr>
            <p:ph type="title"/>
          </p:nvPr>
        </p:nvSpPr>
        <p:spPr>
          <a:xfrm>
            <a:off x="630936" y="640080"/>
            <a:ext cx="4818888" cy="1481328"/>
          </a:xfrm>
        </p:spPr>
        <p:txBody>
          <a:bodyPr anchor="b">
            <a:normAutofit/>
          </a:bodyPr>
          <a:lstStyle/>
          <a:p>
            <a:pPr>
              <a:lnSpc>
                <a:spcPct val="90000"/>
              </a:lnSpc>
            </a:pPr>
            <a:r>
              <a:rPr lang="en-US" sz="4300"/>
              <a:t>Joint Providership Agreement</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09F966-A3A1-4D48-9CAB-C46205511633}"/>
              </a:ext>
            </a:extLst>
          </p:cNvPr>
          <p:cNvSpPr>
            <a:spLocks noGrp="1"/>
          </p:cNvSpPr>
          <p:nvPr>
            <p:ph idx="1"/>
          </p:nvPr>
        </p:nvSpPr>
        <p:spPr>
          <a:xfrm>
            <a:off x="630936" y="2660904"/>
            <a:ext cx="4818888" cy="3547872"/>
          </a:xfrm>
        </p:spPr>
        <p:txBody>
          <a:bodyPr anchor="t">
            <a:normAutofit/>
          </a:bodyPr>
          <a:lstStyle/>
          <a:p>
            <a:r>
              <a:rPr lang="en-US" dirty="0"/>
              <a:t>We require that all joint providers complete and sign MSSNY’s Joint Providership Agreement.</a:t>
            </a:r>
          </a:p>
          <a:p>
            <a:endParaRPr lang="en-US" dirty="0"/>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Picture 4">
            <a:extLst>
              <a:ext uri="{FF2B5EF4-FFF2-40B4-BE49-F238E27FC236}">
                <a16:creationId xmlns:a16="http://schemas.microsoft.com/office/drawing/2014/main" id="{602F7C06-64DF-0C17-BC5D-839C3E43A850}"/>
              </a:ext>
            </a:extLst>
          </p:cNvPr>
          <p:cNvPicPr>
            <a:picLocks noChangeAspect="1"/>
          </p:cNvPicPr>
          <p:nvPr/>
        </p:nvPicPr>
        <p:blipFill>
          <a:blip r:embed="rId4"/>
          <a:stretch>
            <a:fillRect/>
          </a:stretch>
        </p:blipFill>
        <p:spPr>
          <a:xfrm>
            <a:off x="6099048" y="1402358"/>
            <a:ext cx="5458968" cy="4053283"/>
          </a:xfrm>
          <a:prstGeom prst="rect">
            <a:avLst/>
          </a:prstGeom>
        </p:spPr>
      </p:pic>
    </p:spTree>
    <p:extLst>
      <p:ext uri="{BB962C8B-B14F-4D97-AF65-F5344CB8AC3E}">
        <p14:creationId xmlns:p14="http://schemas.microsoft.com/office/powerpoint/2010/main" val="3365443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B2B52-166E-41BE-A05B-D001C953BAC7}"/>
              </a:ext>
            </a:extLst>
          </p:cNvPr>
          <p:cNvPicPr>
            <a:picLocks noChangeAspect="1"/>
          </p:cNvPicPr>
          <p:nvPr/>
        </p:nvPicPr>
        <p:blipFill>
          <a:blip r:embed="rId2"/>
          <a:stretch>
            <a:fillRect/>
          </a:stretch>
        </p:blipFill>
        <p:spPr>
          <a:xfrm>
            <a:off x="0" y="0"/>
            <a:ext cx="5354546" cy="6858000"/>
          </a:xfrm>
          <a:prstGeom prst="rect">
            <a:avLst/>
          </a:prstGeom>
        </p:spPr>
      </p:pic>
      <p:sp>
        <p:nvSpPr>
          <p:cNvPr id="4" name="TextBox 3">
            <a:extLst>
              <a:ext uri="{FF2B5EF4-FFF2-40B4-BE49-F238E27FC236}">
                <a16:creationId xmlns:a16="http://schemas.microsoft.com/office/drawing/2014/main" id="{27FE4D51-62AA-4857-9851-F25A2CA228C1}"/>
              </a:ext>
            </a:extLst>
          </p:cNvPr>
          <p:cNvSpPr txBox="1"/>
          <p:nvPr/>
        </p:nvSpPr>
        <p:spPr>
          <a:xfrm>
            <a:off x="5478011" y="956345"/>
            <a:ext cx="6543413" cy="1323439"/>
          </a:xfrm>
          <a:prstGeom prst="rect">
            <a:avLst/>
          </a:prstGeom>
          <a:noFill/>
        </p:spPr>
        <p:txBody>
          <a:bodyPr wrap="square" rtlCol="0">
            <a:spAutoFit/>
          </a:bodyPr>
          <a:lstStyle/>
          <a:p>
            <a:r>
              <a:rPr lang="en-US" sz="2000" dirty="0"/>
              <a:t>This worksheet should be used to keep track of the mitigation strategies used for any individuals who have disclosed a financial relationship that has been identified as relevant.</a:t>
            </a:r>
          </a:p>
          <a:p>
            <a:endParaRPr lang="en-US" sz="2000" dirty="0"/>
          </a:p>
          <a:p>
            <a:r>
              <a:rPr lang="en-US" sz="2000" dirty="0"/>
              <a:t>Note that Step 3 demonstrates mitigation steps appropriate for planners and steps appropriate for faculty.</a:t>
            </a:r>
          </a:p>
        </p:txBody>
      </p:sp>
    </p:spTree>
    <p:extLst>
      <p:ext uri="{BB962C8B-B14F-4D97-AF65-F5344CB8AC3E}">
        <p14:creationId xmlns:p14="http://schemas.microsoft.com/office/powerpoint/2010/main" val="2717313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CE55221-DD85-4A71-BB73-BE5B8861258A}"/>
              </a:ext>
            </a:extLst>
          </p:cNvPr>
          <p:cNvSpPr>
            <a:spLocks noGrp="1"/>
          </p:cNvSpPr>
          <p:nvPr>
            <p:ph type="title"/>
          </p:nvPr>
        </p:nvSpPr>
        <p:spPr>
          <a:xfrm>
            <a:off x="249382" y="214604"/>
            <a:ext cx="3911652" cy="2665755"/>
          </a:xfrm>
        </p:spPr>
        <p:txBody>
          <a:bodyPr>
            <a:normAutofit fontScale="90000"/>
          </a:bodyPr>
          <a:lstStyle/>
          <a:p>
            <a:r>
              <a:rPr lang="en-US" sz="3600" dirty="0"/>
              <a:t>Letter that can be used for prospective planners and faculty members</a:t>
            </a:r>
            <a:endParaRPr lang="en-US" sz="6600" dirty="0"/>
          </a:p>
        </p:txBody>
      </p:sp>
      <p:pic>
        <p:nvPicPr>
          <p:cNvPr id="3" name="Picture 2">
            <a:extLst>
              <a:ext uri="{FF2B5EF4-FFF2-40B4-BE49-F238E27FC236}">
                <a16:creationId xmlns:a16="http://schemas.microsoft.com/office/drawing/2014/main" id="{5222E608-119D-4E91-852B-564525BA7128}"/>
              </a:ext>
            </a:extLst>
          </p:cNvPr>
          <p:cNvPicPr>
            <a:picLocks noChangeAspect="1"/>
          </p:cNvPicPr>
          <p:nvPr/>
        </p:nvPicPr>
        <p:blipFill>
          <a:blip r:embed="rId2"/>
          <a:stretch>
            <a:fillRect/>
          </a:stretch>
        </p:blipFill>
        <p:spPr>
          <a:xfrm>
            <a:off x="6001573" y="299615"/>
            <a:ext cx="5252875" cy="6465079"/>
          </a:xfrm>
          <a:prstGeom prst="rect">
            <a:avLst/>
          </a:prstGeom>
          <a:noFill/>
        </p:spPr>
      </p:pic>
      <p:sp>
        <p:nvSpPr>
          <p:cNvPr id="10" name="Text Placeholder 3">
            <a:extLst>
              <a:ext uri="{FF2B5EF4-FFF2-40B4-BE49-F238E27FC236}">
                <a16:creationId xmlns:a16="http://schemas.microsoft.com/office/drawing/2014/main" id="{745A0627-6EE6-426D-AB20-25092B80B23E}"/>
              </a:ext>
            </a:extLst>
          </p:cNvPr>
          <p:cNvSpPr>
            <a:spLocks noGrp="1"/>
          </p:cNvSpPr>
          <p:nvPr>
            <p:ph type="body" sz="half" idx="2"/>
          </p:nvPr>
        </p:nvSpPr>
        <p:spPr>
          <a:xfrm>
            <a:off x="643465" y="3043050"/>
            <a:ext cx="3517567" cy="3064505"/>
          </a:xfrm>
        </p:spPr>
        <p:txBody>
          <a:bodyPr>
            <a:normAutofit fontScale="92500" lnSpcReduction="10000"/>
          </a:bodyPr>
          <a:lstStyle/>
          <a:p>
            <a:r>
              <a:rPr lang="en-US" dirty="0"/>
              <a:t>Explains the need for collecting information on financial relationships with ineligible companies</a:t>
            </a:r>
          </a:p>
          <a:p>
            <a:r>
              <a:rPr lang="en-US" dirty="0"/>
              <a:t>May be particularly useful for individuals new to serving in a CME role.</a:t>
            </a:r>
          </a:p>
        </p:txBody>
      </p:sp>
    </p:spTree>
    <p:extLst>
      <p:ext uri="{BB962C8B-B14F-4D97-AF65-F5344CB8AC3E}">
        <p14:creationId xmlns:p14="http://schemas.microsoft.com/office/powerpoint/2010/main" val="3297644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CE55221-DD85-4A71-BB73-BE5B8861258A}"/>
              </a:ext>
            </a:extLst>
          </p:cNvPr>
          <p:cNvSpPr>
            <a:spLocks noGrp="1"/>
          </p:cNvSpPr>
          <p:nvPr>
            <p:ph type="title"/>
          </p:nvPr>
        </p:nvSpPr>
        <p:spPr>
          <a:xfrm>
            <a:off x="643466" y="786383"/>
            <a:ext cx="3517567" cy="2093975"/>
          </a:xfrm>
        </p:spPr>
        <p:txBody>
          <a:bodyPr anchor="t">
            <a:normAutofit/>
          </a:bodyPr>
          <a:lstStyle/>
          <a:p>
            <a:r>
              <a:rPr lang="en-US" sz="2800" dirty="0"/>
              <a:t>Letter on clinical content validity, for planners, authors, and  faculty.</a:t>
            </a:r>
          </a:p>
        </p:txBody>
      </p:sp>
      <p:pic>
        <p:nvPicPr>
          <p:cNvPr id="9" name="Picture 8">
            <a:extLst>
              <a:ext uri="{FF2B5EF4-FFF2-40B4-BE49-F238E27FC236}">
                <a16:creationId xmlns:a16="http://schemas.microsoft.com/office/drawing/2014/main" id="{D7EA60F8-C1F8-4469-8CCE-1ED6CCDFB820}"/>
              </a:ext>
            </a:extLst>
          </p:cNvPr>
          <p:cNvPicPr>
            <a:picLocks noChangeAspect="1"/>
          </p:cNvPicPr>
          <p:nvPr/>
        </p:nvPicPr>
        <p:blipFill>
          <a:blip r:embed="rId2"/>
          <a:stretch>
            <a:fillRect/>
          </a:stretch>
        </p:blipFill>
        <p:spPr>
          <a:xfrm>
            <a:off x="5673011" y="11721"/>
            <a:ext cx="5348289" cy="6706320"/>
          </a:xfrm>
          <a:prstGeom prst="rect">
            <a:avLst/>
          </a:prstGeom>
          <a:noFill/>
        </p:spPr>
      </p:pic>
      <p:sp>
        <p:nvSpPr>
          <p:cNvPr id="10" name="Text Placeholder 3">
            <a:extLst>
              <a:ext uri="{FF2B5EF4-FFF2-40B4-BE49-F238E27FC236}">
                <a16:creationId xmlns:a16="http://schemas.microsoft.com/office/drawing/2014/main" id="{745A0627-6EE6-426D-AB20-25092B80B23E}"/>
              </a:ext>
            </a:extLst>
          </p:cNvPr>
          <p:cNvSpPr>
            <a:spLocks noGrp="1"/>
          </p:cNvSpPr>
          <p:nvPr>
            <p:ph type="body" sz="half" idx="2"/>
          </p:nvPr>
        </p:nvSpPr>
        <p:spPr>
          <a:xfrm>
            <a:off x="755009" y="2634143"/>
            <a:ext cx="3406024" cy="3875713"/>
          </a:xfrm>
        </p:spPr>
        <p:txBody>
          <a:bodyPr>
            <a:normAutofit fontScale="85000" lnSpcReduction="20000"/>
          </a:bodyPr>
          <a:lstStyle/>
          <a:p>
            <a:r>
              <a:rPr lang="en-US" dirty="0"/>
              <a:t>It would be advisable to use this letter for any individuals in the above-listed roles, for CME with clinical content. </a:t>
            </a:r>
          </a:p>
          <a:p>
            <a:r>
              <a:rPr lang="en-US" dirty="0"/>
              <a:t>Although formerly, much of the emphasis on ensuring content was valid was coupled with RFRs and ensuring the content was free of commercial bias, ACCME’s content validity requirements go beyond that issue.</a:t>
            </a:r>
          </a:p>
        </p:txBody>
      </p:sp>
    </p:spTree>
    <p:extLst>
      <p:ext uri="{BB962C8B-B14F-4D97-AF65-F5344CB8AC3E}">
        <p14:creationId xmlns:p14="http://schemas.microsoft.com/office/powerpoint/2010/main" val="1545477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62937F-0A9C-466A-99D1-F7FD4A87C1EA}"/>
              </a:ext>
            </a:extLst>
          </p:cNvPr>
          <p:cNvSpPr>
            <a:spLocks noGrp="1"/>
          </p:cNvSpPr>
          <p:nvPr>
            <p:ph type="title"/>
          </p:nvPr>
        </p:nvSpPr>
        <p:spPr>
          <a:xfrm>
            <a:off x="643466" y="335561"/>
            <a:ext cx="3517568" cy="2544798"/>
          </a:xfrm>
        </p:spPr>
        <p:txBody>
          <a:bodyPr anchor="t">
            <a:noAutofit/>
          </a:bodyPr>
          <a:lstStyle/>
          <a:p>
            <a:r>
              <a:rPr lang="en-US" sz="3200" dirty="0"/>
              <a:t>This form should be used for all CME activities with clinical content.</a:t>
            </a:r>
          </a:p>
        </p:txBody>
      </p:sp>
      <p:pic>
        <p:nvPicPr>
          <p:cNvPr id="3" name="Picture 2">
            <a:extLst>
              <a:ext uri="{FF2B5EF4-FFF2-40B4-BE49-F238E27FC236}">
                <a16:creationId xmlns:a16="http://schemas.microsoft.com/office/drawing/2014/main" id="{E02024C8-A2CD-492D-932A-7E7C58F176F5}"/>
              </a:ext>
            </a:extLst>
          </p:cNvPr>
          <p:cNvPicPr>
            <a:picLocks noChangeAspect="1"/>
          </p:cNvPicPr>
          <p:nvPr/>
        </p:nvPicPr>
        <p:blipFill>
          <a:blip r:embed="rId2"/>
          <a:stretch>
            <a:fillRect/>
          </a:stretch>
        </p:blipFill>
        <p:spPr>
          <a:xfrm>
            <a:off x="5746493" y="93307"/>
            <a:ext cx="5266663" cy="6624734"/>
          </a:xfrm>
          <a:prstGeom prst="rect">
            <a:avLst/>
          </a:prstGeom>
          <a:noFill/>
        </p:spPr>
      </p:pic>
      <p:sp>
        <p:nvSpPr>
          <p:cNvPr id="10" name="Text Placeholder 3">
            <a:extLst>
              <a:ext uri="{FF2B5EF4-FFF2-40B4-BE49-F238E27FC236}">
                <a16:creationId xmlns:a16="http://schemas.microsoft.com/office/drawing/2014/main" id="{1D36323A-581E-4339-8FA2-0DFF68A28709}"/>
              </a:ext>
            </a:extLst>
          </p:cNvPr>
          <p:cNvSpPr>
            <a:spLocks noGrp="1"/>
          </p:cNvSpPr>
          <p:nvPr>
            <p:ph type="body" sz="half" idx="2"/>
          </p:nvPr>
        </p:nvSpPr>
        <p:spPr>
          <a:xfrm>
            <a:off x="638539" y="3405674"/>
            <a:ext cx="3517567" cy="3064505"/>
          </a:xfrm>
        </p:spPr>
        <p:txBody>
          <a:bodyPr>
            <a:normAutofit fontScale="70000" lnSpcReduction="20000"/>
          </a:bodyPr>
          <a:lstStyle/>
          <a:p>
            <a:r>
              <a:rPr lang="en-US" dirty="0"/>
              <a:t>Should be used regardless of RFR status.</a:t>
            </a:r>
          </a:p>
          <a:p>
            <a:r>
              <a:rPr lang="en-US" dirty="0"/>
              <a:t>Peer reviewer should have no relevant financial relationships.</a:t>
            </a:r>
          </a:p>
          <a:p>
            <a:r>
              <a:rPr lang="en-US" dirty="0"/>
              <a:t>Peer reviewer must complete financial-relationship form.</a:t>
            </a:r>
          </a:p>
          <a:p>
            <a:r>
              <a:rPr lang="en-US" dirty="0"/>
              <a:t>Include “reviewers” in disclosures.</a:t>
            </a:r>
          </a:p>
          <a:p>
            <a:r>
              <a:rPr lang="en-US" dirty="0"/>
              <a:t>(“Reviewer has no relevant financial relationships.”)</a:t>
            </a:r>
          </a:p>
        </p:txBody>
      </p:sp>
    </p:spTree>
    <p:extLst>
      <p:ext uri="{BB962C8B-B14F-4D97-AF65-F5344CB8AC3E}">
        <p14:creationId xmlns:p14="http://schemas.microsoft.com/office/powerpoint/2010/main" val="333164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9" name="Rectangle 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C8A19-CDE7-4F37-9AE5-63CA456891B3}"/>
              </a:ext>
            </a:extLst>
          </p:cNvPr>
          <p:cNvSpPr>
            <a:spLocks noGrp="1"/>
          </p:cNvSpPr>
          <p:nvPr>
            <p:ph type="title"/>
          </p:nvPr>
        </p:nvSpPr>
        <p:spPr>
          <a:xfrm>
            <a:off x="838200" y="451381"/>
            <a:ext cx="10512552" cy="4066540"/>
          </a:xfrm>
        </p:spPr>
        <p:txBody>
          <a:bodyPr vert="horz" lIns="91440" tIns="45720" rIns="91440" bIns="45720" rtlCol="0" anchor="b">
            <a:normAutofit/>
          </a:bodyPr>
          <a:lstStyle/>
          <a:p>
            <a:pPr algn="l"/>
            <a:r>
              <a:rPr lang="en-US" sz="9600">
                <a:solidFill>
                  <a:srgbClr val="CC982A"/>
                </a:solidFill>
              </a:rPr>
              <a:t>Post-Activity</a:t>
            </a:r>
          </a:p>
        </p:txBody>
      </p:sp>
      <p:sp>
        <p:nvSpPr>
          <p:cNvPr id="11"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24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26" y="139879"/>
            <a:ext cx="10058400" cy="1097280"/>
          </a:xfrm>
        </p:spPr>
        <p:txBody>
          <a:bodyPr anchor="t">
            <a:normAutofit fontScale="90000"/>
          </a:bodyPr>
          <a:lstStyle/>
          <a:p>
            <a:r>
              <a:rPr lang="en-US" dirty="0"/>
              <a:t>Designed to Change</a:t>
            </a:r>
            <a:br>
              <a:rPr lang="en-US" dirty="0"/>
            </a:br>
            <a:endParaRPr lang="en-US" dirty="0"/>
          </a:p>
        </p:txBody>
      </p:sp>
      <p:sp>
        <p:nvSpPr>
          <p:cNvPr id="3" name="Content Placeholder 2"/>
          <p:cNvSpPr>
            <a:spLocks noGrp="1"/>
          </p:cNvSpPr>
          <p:nvPr>
            <p:ph idx="1"/>
          </p:nvPr>
        </p:nvSpPr>
        <p:spPr>
          <a:xfrm>
            <a:off x="319825" y="1928553"/>
            <a:ext cx="11670405" cy="4575277"/>
          </a:xfrm>
          <a:solidFill>
            <a:schemeClr val="accent1">
              <a:lumMod val="40000"/>
              <a:lumOff val="60000"/>
            </a:schemeClr>
          </a:solidFill>
        </p:spPr>
        <p:txBody>
          <a:bodyPr/>
          <a:lstStyle/>
          <a:p>
            <a:pPr marL="0" indent="0">
              <a:buNone/>
            </a:pPr>
            <a:r>
              <a:rPr lang="en-US" sz="3600" dirty="0"/>
              <a:t>The provider generates activities/educational interventions that are designed to change competence, performance, or patient outcomes as described in its mission statement. (formerly Criterion 3)</a:t>
            </a:r>
          </a:p>
          <a:p>
            <a:pPr marL="0" indent="0">
              <a:buNone/>
            </a:pPr>
            <a:r>
              <a:rPr lang="en-US" sz="3600" b="1" dirty="0"/>
              <a:t>ACCME Note</a:t>
            </a:r>
          </a:p>
          <a:p>
            <a:pPr marL="0" indent="0">
              <a:buNone/>
            </a:pPr>
            <a:r>
              <a:rPr lang="en-US" sz="3600" dirty="0"/>
              <a:t>In fulfillment of its mission, and as a next step in the planning process, the accredited provider designs its education to change learners’ strategies/skills (i.e., competence), and/or what learners actually do in practice (i.e., performance), and/or the impact on the patient or on the care delivered (i.e., patient outcomes).</a:t>
            </a:r>
          </a:p>
          <a:p>
            <a:pPr marL="0" indent="0">
              <a:buNone/>
            </a:pPr>
            <a:endParaRPr lang="en-US" dirty="0"/>
          </a:p>
        </p:txBody>
      </p:sp>
    </p:spTree>
    <p:extLst>
      <p:ext uri="{BB962C8B-B14F-4D97-AF65-F5344CB8AC3E}">
        <p14:creationId xmlns:p14="http://schemas.microsoft.com/office/powerpoint/2010/main" val="187334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E399-EE05-4938-8E8F-F604F81E68F5}"/>
              </a:ext>
            </a:extLst>
          </p:cNvPr>
          <p:cNvSpPr>
            <a:spLocks noGrp="1"/>
          </p:cNvSpPr>
          <p:nvPr>
            <p:ph type="title"/>
          </p:nvPr>
        </p:nvSpPr>
        <p:spPr>
          <a:xfrm>
            <a:off x="648929" y="629266"/>
            <a:ext cx="3505495" cy="1622321"/>
          </a:xfrm>
        </p:spPr>
        <p:txBody>
          <a:bodyPr>
            <a:normAutofit/>
          </a:bodyPr>
          <a:lstStyle/>
          <a:p>
            <a:r>
              <a:rPr lang="en-US" sz="3400">
                <a:latin typeface="Modern Love" panose="04090805081005020601" pitchFamily="82" charset="0"/>
              </a:rPr>
              <a:t>To be Submitted to MSSNY after Activity</a:t>
            </a:r>
          </a:p>
        </p:txBody>
      </p:sp>
      <p:sp>
        <p:nvSpPr>
          <p:cNvPr id="3" name="Content Placeholder 2">
            <a:extLst>
              <a:ext uri="{FF2B5EF4-FFF2-40B4-BE49-F238E27FC236}">
                <a16:creationId xmlns:a16="http://schemas.microsoft.com/office/drawing/2014/main" id="{08858B2F-069B-484A-ABC0-F2100FFF0FA6}"/>
              </a:ext>
            </a:extLst>
          </p:cNvPr>
          <p:cNvSpPr>
            <a:spLocks noGrp="1"/>
          </p:cNvSpPr>
          <p:nvPr>
            <p:ph idx="1"/>
          </p:nvPr>
        </p:nvSpPr>
        <p:spPr>
          <a:xfrm>
            <a:off x="648931" y="2438400"/>
            <a:ext cx="3505494" cy="3785419"/>
          </a:xfrm>
        </p:spPr>
        <p:txBody>
          <a:bodyPr>
            <a:normAutofit/>
          </a:bodyPr>
          <a:lstStyle/>
          <a:p>
            <a:r>
              <a:rPr lang="en-US" sz="2000">
                <a:latin typeface="The Hand" panose="03070502030502020204" pitchFamily="66" charset="0"/>
              </a:rPr>
              <a:t>Attendance figures, divided into physicians (MD and DO) and other learners;</a:t>
            </a:r>
          </a:p>
          <a:p>
            <a:r>
              <a:rPr lang="en-US" sz="2000">
                <a:latin typeface="The Hand" panose="03070502030502020204" pitchFamily="66" charset="0"/>
              </a:rPr>
              <a:t>Complete attendance records, including first name, last name, professional credentials (MD or DO for physicians), and email address (Excel spreadsheet preferred);</a:t>
            </a:r>
          </a:p>
          <a:p>
            <a:r>
              <a:rPr lang="en-US" sz="2000">
                <a:latin typeface="The Hand" panose="03070502030502020204" pitchFamily="66" charset="0"/>
              </a:rPr>
              <a:t>Summarized evaluation data and analysis on the degree to which the activity was successful in enacting the learner change it was designed for.</a:t>
            </a:r>
          </a:p>
        </p:txBody>
      </p:sp>
      <p:sp>
        <p:nvSpPr>
          <p:cNvPr id="11"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able&#10;&#10;Description automatically generated">
            <a:extLst>
              <a:ext uri="{FF2B5EF4-FFF2-40B4-BE49-F238E27FC236}">
                <a16:creationId xmlns:a16="http://schemas.microsoft.com/office/drawing/2014/main" id="{40A8602E-1B3A-4E49-AE56-0C606DB86D89}"/>
              </a:ext>
            </a:extLst>
          </p:cNvPr>
          <p:cNvPicPr>
            <a:picLocks noChangeAspect="1"/>
          </p:cNvPicPr>
          <p:nvPr/>
        </p:nvPicPr>
        <p:blipFill>
          <a:blip r:embed="rId2"/>
          <a:stretch>
            <a:fillRect/>
          </a:stretch>
        </p:blipFill>
        <p:spPr>
          <a:xfrm>
            <a:off x="5816871" y="807593"/>
            <a:ext cx="5197313" cy="5239568"/>
          </a:xfrm>
          <a:prstGeom prst="rect">
            <a:avLst/>
          </a:prstGeom>
          <a:effectLst/>
        </p:spPr>
      </p:pic>
    </p:spTree>
    <p:extLst>
      <p:ext uri="{BB962C8B-B14F-4D97-AF65-F5344CB8AC3E}">
        <p14:creationId xmlns:p14="http://schemas.microsoft.com/office/powerpoint/2010/main" val="3073716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3C29D-8F26-43B9-83B1-A201687B9CAC}"/>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l"/>
            <a:r>
              <a:rPr lang="en-US" sz="8900"/>
              <a:t>Questions?</a:t>
            </a:r>
          </a:p>
        </p:txBody>
      </p:sp>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 marks in a line and one question mark is lit">
            <a:extLst>
              <a:ext uri="{FF2B5EF4-FFF2-40B4-BE49-F238E27FC236}">
                <a16:creationId xmlns:a16="http://schemas.microsoft.com/office/drawing/2014/main" id="{6CD0AA9A-B77E-4077-A2DD-3699B9403FD4}"/>
              </a:ext>
            </a:extLst>
          </p:cNvPr>
          <p:cNvPicPr>
            <a:picLocks noChangeAspect="1"/>
          </p:cNvPicPr>
          <p:nvPr/>
        </p:nvPicPr>
        <p:blipFill rotWithShape="1">
          <a:blip r:embed="rId2"/>
          <a:srcRect l="4877" r="4979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902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5E84-7734-45FA-AA73-11DB876EF30F}"/>
              </a:ext>
            </a:extLst>
          </p:cNvPr>
          <p:cNvSpPr>
            <a:spLocks noGrp="1"/>
          </p:cNvSpPr>
          <p:nvPr>
            <p:ph type="title"/>
          </p:nvPr>
        </p:nvSpPr>
        <p:spPr/>
        <p:txBody>
          <a:bodyPr/>
          <a:lstStyle/>
          <a:p>
            <a:r>
              <a:rPr lang="en-US" dirty="0"/>
              <a:t>Appropriate Formats</a:t>
            </a:r>
          </a:p>
        </p:txBody>
      </p:sp>
      <p:sp>
        <p:nvSpPr>
          <p:cNvPr id="3" name="Content Placeholder 2">
            <a:extLst>
              <a:ext uri="{FF2B5EF4-FFF2-40B4-BE49-F238E27FC236}">
                <a16:creationId xmlns:a16="http://schemas.microsoft.com/office/drawing/2014/main" id="{BB3DAA56-B652-4F59-9848-D1C9014238F7}"/>
              </a:ext>
            </a:extLst>
          </p:cNvPr>
          <p:cNvSpPr>
            <a:spLocks noGrp="1"/>
          </p:cNvSpPr>
          <p:nvPr>
            <p:ph idx="1"/>
          </p:nvPr>
        </p:nvSpPr>
        <p:spPr>
          <a:solidFill>
            <a:schemeClr val="accent1">
              <a:lumMod val="40000"/>
              <a:lumOff val="60000"/>
            </a:schemeClr>
          </a:solidFill>
        </p:spPr>
        <p:txBody>
          <a:bodyPr>
            <a:normAutofit/>
          </a:bodyPr>
          <a:lstStyle/>
          <a:p>
            <a:pPr marL="0" indent="0">
              <a:buNone/>
            </a:pPr>
            <a:r>
              <a:rPr lang="en-US" sz="3200" dirty="0"/>
              <a:t>The provider chooses educational formats for activities/interventions that are appropriate for the setting, objectives, and desired results of the activity. (formerly Criterion 5)</a:t>
            </a:r>
          </a:p>
          <a:p>
            <a:pPr marL="0" indent="0">
              <a:buNone/>
            </a:pPr>
            <a:endParaRPr lang="en-US" sz="1800" dirty="0"/>
          </a:p>
          <a:p>
            <a:pPr marL="0" indent="0">
              <a:buNone/>
            </a:pPr>
            <a:r>
              <a:rPr lang="en-US" b="1" dirty="0"/>
              <a:t>ACCME Note</a:t>
            </a:r>
          </a:p>
          <a:p>
            <a:pPr marL="0" indent="0">
              <a:buNone/>
            </a:pPr>
            <a:r>
              <a:rPr lang="en-US" dirty="0"/>
              <a:t>All activity formats (e.g., didactic, small group, interactive, hands-on skills labs) are acceptable and should be chosen based on what the provider hopes to change as a result of the education. Adult education literature provides guidance about which learning formats are more effective than others depending on the outcome that is desired, the setting, and the needs of the learners.</a:t>
            </a:r>
          </a:p>
        </p:txBody>
      </p:sp>
    </p:spTree>
    <p:extLst>
      <p:ext uri="{BB962C8B-B14F-4D97-AF65-F5344CB8AC3E}">
        <p14:creationId xmlns:p14="http://schemas.microsoft.com/office/powerpoint/2010/main" val="402288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0" y="685800"/>
            <a:ext cx="9051725" cy="609600"/>
          </a:xfrm>
        </p:spPr>
        <p:txBody>
          <a:bodyPr>
            <a:normAutofit fontScale="90000"/>
          </a:bodyPr>
          <a:lstStyle/>
          <a:p>
            <a:r>
              <a:rPr lang="en-US" dirty="0"/>
              <a:t>Appropriate Formats</a:t>
            </a:r>
            <a:r>
              <a:rPr lang="en-US" dirty="0">
                <a:effectLst>
                  <a:outerShdw blurRad="38100" dist="38100" dir="2700000" algn="tl">
                    <a:srgbClr val="000000">
                      <a:alpha val="43137"/>
                    </a:srgbClr>
                  </a:outerShdw>
                </a:effectLst>
              </a:rPr>
              <a:t>, cont’d</a:t>
            </a:r>
          </a:p>
        </p:txBody>
      </p:sp>
      <p:sp>
        <p:nvSpPr>
          <p:cNvPr id="3" name="Content Placeholder 2"/>
          <p:cNvSpPr>
            <a:spLocks noGrp="1"/>
          </p:cNvSpPr>
          <p:nvPr>
            <p:ph idx="1"/>
          </p:nvPr>
        </p:nvSpPr>
        <p:spPr>
          <a:xfrm>
            <a:off x="332510" y="2061556"/>
            <a:ext cx="11238805" cy="4110644"/>
          </a:xfrm>
          <a:solidFill>
            <a:schemeClr val="accent1">
              <a:lumMod val="40000"/>
              <a:lumOff val="60000"/>
            </a:schemeClr>
          </a:solidFill>
        </p:spPr>
        <p:txBody>
          <a:bodyPr>
            <a:normAutofit/>
          </a:bodyPr>
          <a:lstStyle/>
          <a:p>
            <a:pPr marL="0" indent="0">
              <a:buNone/>
            </a:pPr>
            <a:r>
              <a:rPr lang="en-US" sz="3200" dirty="0"/>
              <a:t>T</a:t>
            </a:r>
            <a:r>
              <a:rPr lang="en-US" sz="3200" dirty="0">
                <a:solidFill>
                  <a:schemeClr val="tx1"/>
                </a:solidFill>
              </a:rPr>
              <a:t>he format should be conducive to measuring change, such as a learner demonstrating through a simulation that they understand the material. For changing knowledge and competence, a didactic lecture might be best.  A didactic lecture split up into smaller groups may be a way to reinforce the education and allow the learner to hear the information in a different way which should ultimately add to a learner’s experience and create good evaluation data showing a measure of change. To reach more people at a given time, online formats might be best.  Using multiple formats also reinforces the education.  To be compliant, the planner needs to demonstrate that the format was considered as part of the planning process.</a:t>
            </a:r>
            <a:endParaRPr lang="en-US" sz="3200" dirty="0"/>
          </a:p>
        </p:txBody>
      </p:sp>
    </p:spTree>
    <p:extLst>
      <p:ext uri="{BB962C8B-B14F-4D97-AF65-F5344CB8AC3E}">
        <p14:creationId xmlns:p14="http://schemas.microsoft.com/office/powerpoint/2010/main" val="192471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6216-43A6-435B-A164-52A4AF26E10B}"/>
              </a:ext>
            </a:extLst>
          </p:cNvPr>
          <p:cNvSpPr>
            <a:spLocks noGrp="1"/>
          </p:cNvSpPr>
          <p:nvPr>
            <p:ph type="title"/>
          </p:nvPr>
        </p:nvSpPr>
        <p:spPr/>
        <p:txBody>
          <a:bodyPr/>
          <a:lstStyle/>
          <a:p>
            <a:r>
              <a:rPr lang="en-US" dirty="0"/>
              <a:t>Competencies</a:t>
            </a:r>
          </a:p>
        </p:txBody>
      </p:sp>
      <p:sp>
        <p:nvSpPr>
          <p:cNvPr id="3" name="Content Placeholder 2">
            <a:extLst>
              <a:ext uri="{FF2B5EF4-FFF2-40B4-BE49-F238E27FC236}">
                <a16:creationId xmlns:a16="http://schemas.microsoft.com/office/drawing/2014/main" id="{F2C3BBC0-C69A-465F-9ED1-322CEF4EBF1C}"/>
              </a:ext>
            </a:extLst>
          </p:cNvPr>
          <p:cNvSpPr>
            <a:spLocks noGrp="1"/>
          </p:cNvSpPr>
          <p:nvPr>
            <p:ph idx="1"/>
          </p:nvPr>
        </p:nvSpPr>
        <p:spPr>
          <a:xfrm>
            <a:off x="648393" y="2108201"/>
            <a:ext cx="10507287" cy="4126344"/>
          </a:xfrm>
          <a:solidFill>
            <a:schemeClr val="accent1">
              <a:lumMod val="40000"/>
              <a:lumOff val="60000"/>
            </a:schemeClr>
          </a:solidFill>
        </p:spPr>
        <p:txBody>
          <a:bodyPr>
            <a:normAutofit fontScale="92500" lnSpcReduction="10000"/>
          </a:bodyPr>
          <a:lstStyle/>
          <a:p>
            <a:pPr marL="0" indent="0">
              <a:buNone/>
            </a:pPr>
            <a:r>
              <a:rPr lang="en-US" dirty="0"/>
              <a:t>The provider develops activities/educational interventions in the context of desirable physician attributes [e.g., Institute of Medicine (IOM) competencies, Accreditation Council for Graduate Medical Education (ACGME) Competencies]. (formerly Criterion 6)</a:t>
            </a:r>
          </a:p>
          <a:p>
            <a:pPr marL="0" indent="0">
              <a:buNone/>
            </a:pPr>
            <a:endParaRPr lang="en-US" sz="1700" dirty="0"/>
          </a:p>
          <a:p>
            <a:pPr marL="0" indent="0">
              <a:buNone/>
            </a:pPr>
            <a:r>
              <a:rPr lang="en-US" dirty="0"/>
              <a:t>ACCME Note</a:t>
            </a:r>
          </a:p>
          <a:p>
            <a:pPr marL="0" indent="0">
              <a:buNone/>
            </a:pPr>
            <a:r>
              <a:rPr lang="en-US" dirty="0"/>
              <a:t>The ACCME is looking for an active recognition of “desirable physician attributes” in the planning process (e.g., “We have planned to do a set of activities that touch on professionalism and communications to address our patients’ concerns that they are not receiving complete discharge instructions – which is the identified professional practice gap.”) The simple labeling of an activity with a competency is a start and provides the learner with information with which to choose an activity and potentially will be important for reporting purposes within Maintenance of Certification/Continuing Certification.</a:t>
            </a:r>
          </a:p>
        </p:txBody>
      </p:sp>
    </p:spTree>
    <p:extLst>
      <p:ext uri="{BB962C8B-B14F-4D97-AF65-F5344CB8AC3E}">
        <p14:creationId xmlns:p14="http://schemas.microsoft.com/office/powerpoint/2010/main" val="247250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AF9F-BDFE-46D2-9847-3226B8F25877}"/>
              </a:ext>
            </a:extLst>
          </p:cNvPr>
          <p:cNvSpPr>
            <a:spLocks noGrp="1"/>
          </p:cNvSpPr>
          <p:nvPr>
            <p:ph type="title"/>
          </p:nvPr>
        </p:nvSpPr>
        <p:spPr/>
        <p:txBody>
          <a:bodyPr/>
          <a:lstStyle/>
          <a:p>
            <a:r>
              <a:rPr lang="en-US" dirty="0"/>
              <a:t>Competencies, cont’d</a:t>
            </a:r>
          </a:p>
        </p:txBody>
      </p:sp>
      <p:sp>
        <p:nvSpPr>
          <p:cNvPr id="3" name="Content Placeholder 2">
            <a:extLst>
              <a:ext uri="{FF2B5EF4-FFF2-40B4-BE49-F238E27FC236}">
                <a16:creationId xmlns:a16="http://schemas.microsoft.com/office/drawing/2014/main" id="{AAB4AF61-9F1F-4DF9-A8F9-EEE916A59D78}"/>
              </a:ext>
            </a:extLst>
          </p:cNvPr>
          <p:cNvSpPr>
            <a:spLocks noGrp="1"/>
          </p:cNvSpPr>
          <p:nvPr>
            <p:ph idx="1"/>
          </p:nvPr>
        </p:nvSpPr>
        <p:spPr>
          <a:solidFill>
            <a:schemeClr val="accent1">
              <a:lumMod val="40000"/>
              <a:lumOff val="60000"/>
            </a:schemeClr>
          </a:solidFill>
        </p:spPr>
        <p:txBody>
          <a:bodyPr>
            <a:normAutofit/>
          </a:bodyPr>
          <a:lstStyle/>
          <a:p>
            <a:pPr marL="0" indent="0">
              <a:buNone/>
            </a:pPr>
            <a:r>
              <a:rPr lang="en-US" sz="3600" dirty="0"/>
              <a:t>This criterion is an integral part of the planning process. Starting from the mission, planners determine desired results, identify a gap and the need that underlies the gap, the format is chosen (Appropriate Formats) and then this criterion talks about content in terms of physician competencies.  What is the content designed to change for the learners? Planners need to specify and make clear what competencies are to be met in the content of each activity.  </a:t>
            </a:r>
          </a:p>
        </p:txBody>
      </p:sp>
    </p:spTree>
    <p:extLst>
      <p:ext uri="{BB962C8B-B14F-4D97-AF65-F5344CB8AC3E}">
        <p14:creationId xmlns:p14="http://schemas.microsoft.com/office/powerpoint/2010/main" val="149426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CC982A"/>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B2966F4-1E16-435B-B74A-4731A2E343DC}"/>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lnSpc>
                <a:spcPct val="90000"/>
              </a:lnSpc>
            </a:pPr>
            <a:r>
              <a:rPr lang="en-US" sz="4500">
                <a:solidFill>
                  <a:srgbClr val="FFFFFF"/>
                </a:solidFill>
              </a:rPr>
              <a:t>List of Competencies</a:t>
            </a:r>
          </a:p>
        </p:txBody>
      </p:sp>
      <p:sp>
        <p:nvSpPr>
          <p:cNvPr id="1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CC982A"/>
          </a:solidFill>
          <a:ln w="38100" cap="rnd">
            <a:solidFill>
              <a:srgbClr val="CC982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4">
            <a:extLst>
              <a:ext uri="{FF2B5EF4-FFF2-40B4-BE49-F238E27FC236}">
                <a16:creationId xmlns:a16="http://schemas.microsoft.com/office/drawing/2014/main" id="{4B58B58E-C51F-444F-A5BA-AB8978CD21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285" y="1168517"/>
            <a:ext cx="6262442" cy="5173320"/>
          </a:xfrm>
          <a:prstGeom prst="rect">
            <a:avLst/>
          </a:prstGeom>
        </p:spPr>
      </p:pic>
    </p:spTree>
    <p:extLst>
      <p:ext uri="{BB962C8B-B14F-4D97-AF65-F5344CB8AC3E}">
        <p14:creationId xmlns:p14="http://schemas.microsoft.com/office/powerpoint/2010/main" val="144147091"/>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12A1C"/>
      </a:dk2>
      <a:lt2>
        <a:srgbClr val="F0F1F3"/>
      </a:lt2>
      <a:accent1>
        <a:srgbClr val="CC982A"/>
      </a:accent1>
      <a:accent2>
        <a:srgbClr val="9AA917"/>
      </a:accent2>
      <a:accent3>
        <a:srgbClr val="69B225"/>
      </a:accent3>
      <a:accent4>
        <a:srgbClr val="25B91A"/>
      </a:accent4>
      <a:accent5>
        <a:srgbClr val="26BA5A"/>
      </a:accent5>
      <a:accent6>
        <a:srgbClr val="19B590"/>
      </a:accent6>
      <a:hlink>
        <a:srgbClr val="4C72C3"/>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458</TotalTime>
  <Words>3463</Words>
  <Application>Microsoft Office PowerPoint</Application>
  <PresentationFormat>Widescreen</PresentationFormat>
  <Paragraphs>235</Paragraphs>
  <Slides>41</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Aptos</vt:lpstr>
      <vt:lpstr>Aptos Display</vt:lpstr>
      <vt:lpstr>Arial</vt:lpstr>
      <vt:lpstr>Calibri</vt:lpstr>
      <vt:lpstr>Calibri Light</vt:lpstr>
      <vt:lpstr>Georgia</vt:lpstr>
      <vt:lpstr>Modern Love</vt:lpstr>
      <vt:lpstr>The Hand</vt:lpstr>
      <vt:lpstr>SketchyVTI</vt:lpstr>
      <vt:lpstr>Office Theme</vt:lpstr>
      <vt:lpstr>Office Theme</vt:lpstr>
      <vt:lpstr>CME Basics</vt:lpstr>
      <vt:lpstr>Educational Planning and Evaluation</vt:lpstr>
      <vt:lpstr>Educational Needs </vt:lpstr>
      <vt:lpstr>Designed to Change </vt:lpstr>
      <vt:lpstr>Appropriate Formats</vt:lpstr>
      <vt:lpstr>Appropriate Formats, cont’d</vt:lpstr>
      <vt:lpstr>Competencies</vt:lpstr>
      <vt:lpstr>Competencies, cont’d</vt:lpstr>
      <vt:lpstr>List of Competencies</vt:lpstr>
      <vt:lpstr>Analyzes Change</vt:lpstr>
      <vt:lpstr>ACCME Compliance Check:  Analyzing Learner Change </vt:lpstr>
      <vt:lpstr>ACCME Compliance Check:  Analyzing Learner Change </vt:lpstr>
      <vt:lpstr>Standards for Integrity and Independence in Accredited Continuing Education</vt:lpstr>
      <vt:lpstr>Standard 1:  Ensure Content is Valid</vt:lpstr>
      <vt:lpstr>Standard 2: Prevent Commercial Bias and Marketing in Accredited Continuing Education</vt:lpstr>
      <vt:lpstr>Standard 3: Identify, Mitigate, and Disclose Relevant Financial Relationships</vt:lpstr>
      <vt:lpstr>Video: “Your Essential Role in Maintaining Trust in Accredited CE”</vt:lpstr>
      <vt:lpstr>What Is The Process To Ensure Independence From Commercial Influence In Accredited Continuing Education?</vt:lpstr>
      <vt:lpstr>There are educational situations that allow you to skip these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 4: Manage Commercial Support Appropriately</vt:lpstr>
      <vt:lpstr>Standard 5: Manage Ancillary Activities Offered in Conjunction with Accredited Continuing Education</vt:lpstr>
      <vt:lpstr>MSSNY EXPECTATIONS</vt:lpstr>
      <vt:lpstr>Application</vt:lpstr>
      <vt:lpstr>Joint Providership Agreement</vt:lpstr>
      <vt:lpstr>PowerPoint Presentation</vt:lpstr>
      <vt:lpstr>Letter that can be used for prospective planners and faculty members</vt:lpstr>
      <vt:lpstr>Letter on clinical content validity, for planners, authors, and  faculty.</vt:lpstr>
      <vt:lpstr>This form should be used for all CME activities with clinical content.</vt:lpstr>
      <vt:lpstr>Post-Activity</vt:lpstr>
      <vt:lpstr>To be Submitted to MSSNY after Activity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dc:title>
  <dc:creator>Miriam Hardin</dc:creator>
  <cp:lastModifiedBy>Miriam Hardin</cp:lastModifiedBy>
  <cp:revision>32</cp:revision>
  <dcterms:created xsi:type="dcterms:W3CDTF">2021-11-19T15:31:40Z</dcterms:created>
  <dcterms:modified xsi:type="dcterms:W3CDTF">2025-01-30T20:29:13Z</dcterms:modified>
</cp:coreProperties>
</file>