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1" r:id="rId7"/>
    <p:sldId id="272" r:id="rId8"/>
    <p:sldId id="273" r:id="rId9"/>
    <p:sldId id="274" r:id="rId10"/>
    <p:sldId id="283" r:id="rId11"/>
    <p:sldId id="275" r:id="rId12"/>
    <p:sldId id="278" r:id="rId13"/>
    <p:sldId id="277" r:id="rId14"/>
    <p:sldId id="280" r:id="rId15"/>
    <p:sldId id="282" r:id="rId16"/>
    <p:sldId id="279" r:id="rId17"/>
    <p:sldId id="281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AB587-8EC1-4E81-B95D-4880A1BDB9DD}" v="1" dt="2024-03-08T14:59:34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2" autoAdjust="0"/>
    <p:restoredTop sz="94598" autoAdjust="0"/>
  </p:normalViewPr>
  <p:slideViewPr>
    <p:cSldViewPr snapToGrid="0" showGuides="1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y Oechsner" userId="d3038b45-69f4-47f8-8f7b-24b4f04bd4a6" providerId="ADAL" clId="{29EAB587-8EC1-4E81-B95D-4880A1BDB9DD}"/>
    <pc:docChg chg="custSel delSld modSld">
      <pc:chgData name="Troy Oechsner" userId="d3038b45-69f4-47f8-8f7b-24b4f04bd4a6" providerId="ADAL" clId="{29EAB587-8EC1-4E81-B95D-4880A1BDB9DD}" dt="2024-03-08T14:59:34.237" v="176"/>
      <pc:docMkLst>
        <pc:docMk/>
      </pc:docMkLst>
      <pc:sldChg chg="modSp mod">
        <pc:chgData name="Troy Oechsner" userId="d3038b45-69f4-47f8-8f7b-24b4f04bd4a6" providerId="ADAL" clId="{29EAB587-8EC1-4E81-B95D-4880A1BDB9DD}" dt="2024-03-08T14:52:28.225" v="72" actId="6549"/>
        <pc:sldMkLst>
          <pc:docMk/>
          <pc:sldMk cId="1039759085" sldId="256"/>
        </pc:sldMkLst>
        <pc:spChg chg="mod">
          <ac:chgData name="Troy Oechsner" userId="d3038b45-69f4-47f8-8f7b-24b4f04bd4a6" providerId="ADAL" clId="{29EAB587-8EC1-4E81-B95D-4880A1BDB9DD}" dt="2024-03-08T14:52:28.225" v="72" actId="6549"/>
          <ac:spMkLst>
            <pc:docMk/>
            <pc:sldMk cId="1039759085" sldId="256"/>
            <ac:spMk id="5" creationId="{639AF166-E191-409C-98AE-C2A47C576895}"/>
          </ac:spMkLst>
        </pc:spChg>
      </pc:sldChg>
      <pc:sldChg chg="modSp mod">
        <pc:chgData name="Troy Oechsner" userId="d3038b45-69f4-47f8-8f7b-24b4f04bd4a6" providerId="ADAL" clId="{29EAB587-8EC1-4E81-B95D-4880A1BDB9DD}" dt="2024-03-08T14:56:39.841" v="100" actId="20577"/>
        <pc:sldMkLst>
          <pc:docMk/>
          <pc:sldMk cId="3805164132" sldId="257"/>
        </pc:sldMkLst>
        <pc:spChg chg="mod">
          <ac:chgData name="Troy Oechsner" userId="d3038b45-69f4-47f8-8f7b-24b4f04bd4a6" providerId="ADAL" clId="{29EAB587-8EC1-4E81-B95D-4880A1BDB9DD}" dt="2024-03-08T14:56:39.841" v="100" actId="20577"/>
          <ac:spMkLst>
            <pc:docMk/>
            <pc:sldMk cId="3805164132" sldId="257"/>
            <ac:spMk id="3" creationId="{F0495D9B-1C30-46A7-AC78-0AD00F70BCAE}"/>
          </ac:spMkLst>
        </pc:spChg>
      </pc:sldChg>
      <pc:sldChg chg="modSp mod">
        <pc:chgData name="Troy Oechsner" userId="d3038b45-69f4-47f8-8f7b-24b4f04bd4a6" providerId="ADAL" clId="{29EAB587-8EC1-4E81-B95D-4880A1BDB9DD}" dt="2024-03-08T14:55:49.410" v="90" actId="114"/>
        <pc:sldMkLst>
          <pc:docMk/>
          <pc:sldMk cId="2261619712" sldId="263"/>
        </pc:sldMkLst>
        <pc:spChg chg="mod">
          <ac:chgData name="Troy Oechsner" userId="d3038b45-69f4-47f8-8f7b-24b4f04bd4a6" providerId="ADAL" clId="{29EAB587-8EC1-4E81-B95D-4880A1BDB9DD}" dt="2024-03-08T14:55:49.410" v="90" actId="114"/>
          <ac:spMkLst>
            <pc:docMk/>
            <pc:sldMk cId="2261619712" sldId="263"/>
            <ac:spMk id="3" creationId="{75982AA6-9E74-43FC-B452-142C7571DCCC}"/>
          </ac:spMkLst>
        </pc:spChg>
      </pc:sldChg>
      <pc:sldChg chg="modSp mod">
        <pc:chgData name="Troy Oechsner" userId="d3038b45-69f4-47f8-8f7b-24b4f04bd4a6" providerId="ADAL" clId="{29EAB587-8EC1-4E81-B95D-4880A1BDB9DD}" dt="2024-03-08T14:58:17.176" v="175" actId="1076"/>
        <pc:sldMkLst>
          <pc:docMk/>
          <pc:sldMk cId="347806955" sldId="271"/>
        </pc:sldMkLst>
        <pc:spChg chg="mod">
          <ac:chgData name="Troy Oechsner" userId="d3038b45-69f4-47f8-8f7b-24b4f04bd4a6" providerId="ADAL" clId="{29EAB587-8EC1-4E81-B95D-4880A1BDB9DD}" dt="2024-03-08T14:58:17.176" v="175" actId="1076"/>
          <ac:spMkLst>
            <pc:docMk/>
            <pc:sldMk cId="347806955" sldId="271"/>
            <ac:spMk id="3" creationId="{E1DBB07A-DFBC-096C-EFB5-071407E91661}"/>
          </ac:spMkLst>
        </pc:spChg>
      </pc:sldChg>
      <pc:sldChg chg="del">
        <pc:chgData name="Troy Oechsner" userId="d3038b45-69f4-47f8-8f7b-24b4f04bd4a6" providerId="ADAL" clId="{29EAB587-8EC1-4E81-B95D-4880A1BDB9DD}" dt="2024-03-08T14:53:20.808" v="73" actId="47"/>
        <pc:sldMkLst>
          <pc:docMk/>
          <pc:sldMk cId="1787095149" sldId="276"/>
        </pc:sldMkLst>
      </pc:sldChg>
      <pc:sldChg chg="delSp modSp mod">
        <pc:chgData name="Troy Oechsner" userId="d3038b45-69f4-47f8-8f7b-24b4f04bd4a6" providerId="ADAL" clId="{29EAB587-8EC1-4E81-B95D-4880A1BDB9DD}" dt="2024-03-08T14:55:08.688" v="84" actId="21"/>
        <pc:sldMkLst>
          <pc:docMk/>
          <pc:sldMk cId="4282163747" sldId="279"/>
        </pc:sldMkLst>
        <pc:spChg chg="mod">
          <ac:chgData name="Troy Oechsner" userId="d3038b45-69f4-47f8-8f7b-24b4f04bd4a6" providerId="ADAL" clId="{29EAB587-8EC1-4E81-B95D-4880A1BDB9DD}" dt="2024-03-08T14:55:00.841" v="83" actId="255"/>
          <ac:spMkLst>
            <pc:docMk/>
            <pc:sldMk cId="4282163747" sldId="279"/>
            <ac:spMk id="3" creationId="{8823EB38-D16C-DDC7-FF53-2D2A565C8E1D}"/>
          </ac:spMkLst>
        </pc:spChg>
        <pc:spChg chg="del">
          <ac:chgData name="Troy Oechsner" userId="d3038b45-69f4-47f8-8f7b-24b4f04bd4a6" providerId="ADAL" clId="{29EAB587-8EC1-4E81-B95D-4880A1BDB9DD}" dt="2024-03-08T14:55:08.688" v="84" actId="21"/>
          <ac:spMkLst>
            <pc:docMk/>
            <pc:sldMk cId="4282163747" sldId="279"/>
            <ac:spMk id="4" creationId="{8235F6C2-A1E6-9A5A-6BBC-52E0161E02CF}"/>
          </ac:spMkLst>
        </pc:spChg>
      </pc:sldChg>
      <pc:sldChg chg="modSp mod setBg">
        <pc:chgData name="Troy Oechsner" userId="d3038b45-69f4-47f8-8f7b-24b4f04bd4a6" providerId="ADAL" clId="{29EAB587-8EC1-4E81-B95D-4880A1BDB9DD}" dt="2024-03-08T14:59:34.237" v="176"/>
        <pc:sldMkLst>
          <pc:docMk/>
          <pc:sldMk cId="2163055712" sldId="280"/>
        </pc:sldMkLst>
        <pc:spChg chg="mod">
          <ac:chgData name="Troy Oechsner" userId="d3038b45-69f4-47f8-8f7b-24b4f04bd4a6" providerId="ADAL" clId="{29EAB587-8EC1-4E81-B95D-4880A1BDB9DD}" dt="2024-03-08T14:54:32.272" v="82" actId="255"/>
          <ac:spMkLst>
            <pc:docMk/>
            <pc:sldMk cId="2163055712" sldId="280"/>
            <ac:spMk id="3" creationId="{E943EDFB-5B17-2E83-3B73-9EDD9B9635AB}"/>
          </ac:spMkLst>
        </pc:spChg>
      </pc:sldChg>
      <pc:sldChg chg="modSp mod">
        <pc:chgData name="Troy Oechsner" userId="d3038b45-69f4-47f8-8f7b-24b4f04bd4a6" providerId="ADAL" clId="{29EAB587-8EC1-4E81-B95D-4880A1BDB9DD}" dt="2024-03-08T14:55:26.495" v="88" actId="5793"/>
        <pc:sldMkLst>
          <pc:docMk/>
          <pc:sldMk cId="1212375462" sldId="281"/>
        </pc:sldMkLst>
        <pc:spChg chg="mod">
          <ac:chgData name="Troy Oechsner" userId="d3038b45-69f4-47f8-8f7b-24b4f04bd4a6" providerId="ADAL" clId="{29EAB587-8EC1-4E81-B95D-4880A1BDB9DD}" dt="2024-03-08T14:55:26.495" v="88" actId="5793"/>
          <ac:spMkLst>
            <pc:docMk/>
            <pc:sldMk cId="1212375462" sldId="281"/>
            <ac:spMk id="3" creationId="{3D355C20-8B6B-02B3-21ED-A6772AA64B9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D6BAF-5AE2-4F08-840D-3A945C7665B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8E21F-CBDA-44A5-B758-A32FFEF5C7E4}">
      <dgm:prSet custT="1"/>
      <dgm:spPr/>
      <dgm:t>
        <a:bodyPr/>
        <a:lstStyle/>
        <a:p>
          <a:pPr>
            <a:defRPr b="1"/>
          </a:pPr>
          <a:r>
            <a:rPr lang="en-US" sz="2800" dirty="0">
              <a:latin typeface="Verdana" panose="020B0604030504040204" pitchFamily="34" charset="0"/>
              <a:ea typeface="Verdana" panose="020B0604030504040204" pitchFamily="34" charset="0"/>
            </a:rPr>
            <a:t>Cost</a:t>
          </a:r>
        </a:p>
      </dgm:t>
    </dgm:pt>
    <dgm:pt modelId="{397478A3-A32C-46E4-8F24-168CA60D6C14}" type="parTrans" cxnId="{9CB267AC-F874-4892-AFD2-34E72BFB11CD}">
      <dgm:prSet/>
      <dgm:spPr/>
      <dgm:t>
        <a:bodyPr/>
        <a:lstStyle/>
        <a:p>
          <a:endParaRPr lang="en-US"/>
        </a:p>
      </dgm:t>
    </dgm:pt>
    <dgm:pt modelId="{2E701BD1-F684-4C7E-9849-2532840F1A35}" type="sibTrans" cxnId="{9CB267AC-F874-4892-AFD2-34E72BFB11CD}">
      <dgm:prSet/>
      <dgm:spPr/>
      <dgm:t>
        <a:bodyPr/>
        <a:lstStyle/>
        <a:p>
          <a:endParaRPr lang="en-US"/>
        </a:p>
      </dgm:t>
    </dgm:pt>
    <dgm:pt modelId="{9C123551-71FC-4AAD-BD40-79E605B74395}">
      <dgm:prSet custT="1"/>
      <dgm:spPr/>
      <dgm:t>
        <a:bodyPr/>
        <a:lstStyle/>
        <a:p>
          <a:pPr algn="l"/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iMIS = $109,000/</a:t>
          </a:r>
          <a:r>
            <a:rPr lang="en-US" sz="2400" dirty="0" err="1">
              <a:latin typeface="Verdana" panose="020B0604030504040204" pitchFamily="34" charset="0"/>
              <a:ea typeface="Verdana" panose="020B0604030504040204" pitchFamily="34" charset="0"/>
            </a:rPr>
            <a:t>yr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FA2112-14A2-44CB-93E4-77F097A7A63B}" type="parTrans" cxnId="{84087474-C4CA-4A7A-A0FE-19A4C006EAD4}">
      <dgm:prSet/>
      <dgm:spPr/>
      <dgm:t>
        <a:bodyPr/>
        <a:lstStyle/>
        <a:p>
          <a:endParaRPr lang="en-US"/>
        </a:p>
      </dgm:t>
    </dgm:pt>
    <dgm:pt modelId="{71FBB444-ED20-4BC8-B78C-DEE575ECDAEC}" type="sibTrans" cxnId="{84087474-C4CA-4A7A-A0FE-19A4C006EAD4}">
      <dgm:prSet/>
      <dgm:spPr/>
      <dgm:t>
        <a:bodyPr/>
        <a:lstStyle/>
        <a:p>
          <a:endParaRPr lang="en-US"/>
        </a:p>
      </dgm:t>
    </dgm:pt>
    <dgm:pt modelId="{A7CAC645-D6CC-4EB5-BA13-0D3DC1A5FB92}">
      <dgm:prSet custT="1"/>
      <dgm:spPr/>
      <dgm:t>
        <a:bodyPr/>
        <a:lstStyle/>
        <a:p>
          <a:pPr algn="l"/>
          <a:r>
            <a:rPr lang="en-US" sz="2400" dirty="0" err="1">
              <a:latin typeface="Verdana" panose="020B0604030504040204" pitchFamily="34" charset="0"/>
              <a:ea typeface="Verdana" panose="020B0604030504040204" pitchFamily="34" charset="0"/>
            </a:rPr>
            <a:t>Impexium</a:t>
          </a: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 = $68,000/</a:t>
          </a:r>
          <a:r>
            <a:rPr lang="en-US" sz="2400" dirty="0" err="1">
              <a:latin typeface="Verdana" panose="020B0604030504040204" pitchFamily="34" charset="0"/>
              <a:ea typeface="Verdana" panose="020B0604030504040204" pitchFamily="34" charset="0"/>
            </a:rPr>
            <a:t>yr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54B97C5-922D-4373-8155-CB38F5C521D3}" type="parTrans" cxnId="{C0268377-D791-4B5B-9E95-734FA8624B70}">
      <dgm:prSet/>
      <dgm:spPr/>
      <dgm:t>
        <a:bodyPr/>
        <a:lstStyle/>
        <a:p>
          <a:endParaRPr lang="en-US"/>
        </a:p>
      </dgm:t>
    </dgm:pt>
    <dgm:pt modelId="{0EBFD21A-8447-4B2C-BBF6-B246A63ECF4D}" type="sibTrans" cxnId="{C0268377-D791-4B5B-9E95-734FA8624B70}">
      <dgm:prSet/>
      <dgm:spPr/>
      <dgm:t>
        <a:bodyPr/>
        <a:lstStyle/>
        <a:p>
          <a:endParaRPr lang="en-US"/>
        </a:p>
      </dgm:t>
    </dgm:pt>
    <dgm:pt modelId="{9C327633-BD2C-4576-84C4-E52A9D6C6FF6}">
      <dgm:prSet custT="1"/>
      <dgm:spPr/>
      <dgm:t>
        <a:bodyPr/>
        <a:lstStyle/>
        <a:p>
          <a:pPr algn="l"/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Difference ≈ $40,000/</a:t>
          </a:r>
          <a:r>
            <a:rPr lang="en-US" sz="2400" dirty="0" err="1">
              <a:latin typeface="Verdana" panose="020B0604030504040204" pitchFamily="34" charset="0"/>
              <a:ea typeface="Verdana" panose="020B0604030504040204" pitchFamily="34" charset="0"/>
            </a:rPr>
            <a:t>yr</a:t>
          </a: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 more for iMIS</a:t>
          </a:r>
        </a:p>
      </dgm:t>
    </dgm:pt>
    <dgm:pt modelId="{E7AF0DC2-C3C8-4F32-9A60-46EF0A53DBB7}" type="parTrans" cxnId="{13100586-C399-408C-B241-224ECB93E774}">
      <dgm:prSet/>
      <dgm:spPr/>
      <dgm:t>
        <a:bodyPr/>
        <a:lstStyle/>
        <a:p>
          <a:endParaRPr lang="en-US"/>
        </a:p>
      </dgm:t>
    </dgm:pt>
    <dgm:pt modelId="{F8680F28-E42C-4911-A796-05AC745ED1C4}" type="sibTrans" cxnId="{13100586-C399-408C-B241-224ECB93E774}">
      <dgm:prSet/>
      <dgm:spPr/>
      <dgm:t>
        <a:bodyPr/>
        <a:lstStyle/>
        <a:p>
          <a:endParaRPr lang="en-US"/>
        </a:p>
      </dgm:t>
    </dgm:pt>
    <dgm:pt modelId="{F2E89A75-CED1-486E-B993-B43DD62CA33E}">
      <dgm:prSet custT="1"/>
      <dgm:spPr/>
      <dgm:t>
        <a:bodyPr/>
        <a:lstStyle/>
        <a:p>
          <a:pPr>
            <a:defRPr b="1"/>
          </a:pPr>
          <a:r>
            <a:rPr lang="en-US" sz="3200" dirty="0"/>
            <a:t>Implementation Timeframe</a:t>
          </a:r>
          <a:r>
            <a:rPr lang="en-US" sz="1900" dirty="0"/>
            <a:t>:  </a:t>
          </a:r>
        </a:p>
      </dgm:t>
    </dgm:pt>
    <dgm:pt modelId="{8747BE89-D9F8-469D-A8C7-C173244A3CE8}" type="parTrans" cxnId="{B0B7F5E1-DB39-4B2D-807E-B265F61D684B}">
      <dgm:prSet/>
      <dgm:spPr/>
      <dgm:t>
        <a:bodyPr/>
        <a:lstStyle/>
        <a:p>
          <a:endParaRPr lang="en-US"/>
        </a:p>
      </dgm:t>
    </dgm:pt>
    <dgm:pt modelId="{F4A49EC8-01E2-4B9B-B3C4-DCE89480B385}" type="sibTrans" cxnId="{B0B7F5E1-DB39-4B2D-807E-B265F61D684B}">
      <dgm:prSet/>
      <dgm:spPr/>
      <dgm:t>
        <a:bodyPr/>
        <a:lstStyle/>
        <a:p>
          <a:endParaRPr lang="en-US"/>
        </a:p>
      </dgm:t>
    </dgm:pt>
    <dgm:pt modelId="{DB277766-1E8A-4CC7-8661-78080206CBAC}">
      <dgm:prSet custT="1"/>
      <dgm:spPr/>
      <dgm:t>
        <a:bodyPr/>
        <a:lstStyle/>
        <a:p>
          <a:pPr algn="l"/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Base Functions ≈ 6-12 weeks</a:t>
          </a:r>
        </a:p>
      </dgm:t>
    </dgm:pt>
    <dgm:pt modelId="{504DBA49-4A63-4DAF-A353-16B9C5E37EE7}" type="parTrans" cxnId="{F8930897-774C-46FC-AEE6-73BE63181F1E}">
      <dgm:prSet/>
      <dgm:spPr/>
      <dgm:t>
        <a:bodyPr/>
        <a:lstStyle/>
        <a:p>
          <a:endParaRPr lang="en-US"/>
        </a:p>
      </dgm:t>
    </dgm:pt>
    <dgm:pt modelId="{80995190-16A8-44C9-A73C-BF4E2E84A8FF}" type="sibTrans" cxnId="{F8930897-774C-46FC-AEE6-73BE63181F1E}">
      <dgm:prSet/>
      <dgm:spPr/>
      <dgm:t>
        <a:bodyPr/>
        <a:lstStyle/>
        <a:p>
          <a:endParaRPr lang="en-US"/>
        </a:p>
      </dgm:t>
    </dgm:pt>
    <dgm:pt modelId="{988BAABB-0897-4E08-A89D-49B6E0B41733}">
      <dgm:prSet custT="1"/>
      <dgm:spPr/>
      <dgm:t>
        <a:bodyPr/>
        <a:lstStyle/>
        <a:p>
          <a:pPr algn="l"/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Remaining Functions ≈ 6-8 months</a:t>
          </a:r>
        </a:p>
      </dgm:t>
    </dgm:pt>
    <dgm:pt modelId="{3AEB1959-02E8-4D2E-AF62-A4754FAD9413}" type="parTrans" cxnId="{EBB45640-2886-4893-90B9-C22B1CECED76}">
      <dgm:prSet/>
      <dgm:spPr/>
      <dgm:t>
        <a:bodyPr/>
        <a:lstStyle/>
        <a:p>
          <a:endParaRPr lang="en-US"/>
        </a:p>
      </dgm:t>
    </dgm:pt>
    <dgm:pt modelId="{D2464EE2-EF99-4F1A-985A-0361794AD2DE}" type="sibTrans" cxnId="{EBB45640-2886-4893-90B9-C22B1CECED76}">
      <dgm:prSet/>
      <dgm:spPr/>
      <dgm:t>
        <a:bodyPr/>
        <a:lstStyle/>
        <a:p>
          <a:endParaRPr lang="en-US"/>
        </a:p>
      </dgm:t>
    </dgm:pt>
    <dgm:pt modelId="{0E60E8D1-070C-4246-ABF4-0A1F453BFC25}">
      <dgm:prSet custT="1"/>
      <dgm:spPr/>
      <dgm:t>
        <a:bodyPr/>
        <a:lstStyle/>
        <a:p>
          <a:pPr>
            <a:defRPr b="1"/>
          </a:pPr>
          <a:r>
            <a:rPr lang="en-US" sz="2800" dirty="0">
              <a:latin typeface="Verdana" panose="020B0604030504040204" pitchFamily="34" charset="0"/>
              <a:ea typeface="Verdana" panose="020B0604030504040204" pitchFamily="34" charset="0"/>
            </a:rPr>
            <a:t>Functionality Concerns</a:t>
          </a:r>
        </a:p>
      </dgm:t>
    </dgm:pt>
    <dgm:pt modelId="{C1B92EE6-8F71-4886-AD66-08C6A04E3113}" type="parTrans" cxnId="{66DB6BCE-EDFA-47EB-B567-A1595EDC6574}">
      <dgm:prSet/>
      <dgm:spPr/>
      <dgm:t>
        <a:bodyPr/>
        <a:lstStyle/>
        <a:p>
          <a:endParaRPr lang="en-US"/>
        </a:p>
      </dgm:t>
    </dgm:pt>
    <dgm:pt modelId="{401630D8-BD3D-4A59-8BFB-F2DC1FC58135}" type="sibTrans" cxnId="{66DB6BCE-EDFA-47EB-B567-A1595EDC6574}">
      <dgm:prSet/>
      <dgm:spPr/>
      <dgm:t>
        <a:bodyPr/>
        <a:lstStyle/>
        <a:p>
          <a:endParaRPr lang="en-US"/>
        </a:p>
      </dgm:t>
    </dgm:pt>
    <dgm:pt modelId="{9089A183-3C1A-46E9-9666-2A8780E4C5BA}">
      <dgm:prSet custT="1"/>
      <dgm:spPr/>
      <dgm:t>
        <a:bodyPr/>
        <a:lstStyle/>
        <a:p>
          <a:pPr algn="l"/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MSSNY Submitted Base Requirements</a:t>
          </a:r>
        </a:p>
      </dgm:t>
    </dgm:pt>
    <dgm:pt modelId="{45F0875B-A7FC-4D8F-B38E-07477C1A8A8D}" type="parTrans" cxnId="{73F5B1C3-3954-4E41-8695-ED3C598DA423}">
      <dgm:prSet/>
      <dgm:spPr/>
      <dgm:t>
        <a:bodyPr/>
        <a:lstStyle/>
        <a:p>
          <a:endParaRPr lang="en-US"/>
        </a:p>
      </dgm:t>
    </dgm:pt>
    <dgm:pt modelId="{95733407-3420-4910-8BB2-DE7788FA9253}" type="sibTrans" cxnId="{73F5B1C3-3954-4E41-8695-ED3C598DA423}">
      <dgm:prSet/>
      <dgm:spPr/>
      <dgm:t>
        <a:bodyPr/>
        <a:lstStyle/>
        <a:p>
          <a:endParaRPr lang="en-US"/>
        </a:p>
      </dgm:t>
    </dgm:pt>
    <dgm:pt modelId="{E532F4E4-0E1F-4C82-A05A-85E9AF27E827}">
      <dgm:prSet custT="1"/>
      <dgm:spPr/>
      <dgm:t>
        <a:bodyPr/>
        <a:lstStyle/>
        <a:p>
          <a:pPr algn="l"/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List of Qs – iMIS has answered</a:t>
          </a:r>
        </a:p>
      </dgm:t>
    </dgm:pt>
    <dgm:pt modelId="{FE1ECCC4-6419-47E9-BC24-95F1657B26A7}" type="parTrans" cxnId="{7C20D78B-2F8B-42A7-B8CF-ED9A7D3F1CE2}">
      <dgm:prSet/>
      <dgm:spPr/>
      <dgm:t>
        <a:bodyPr/>
        <a:lstStyle/>
        <a:p>
          <a:endParaRPr lang="en-US"/>
        </a:p>
      </dgm:t>
    </dgm:pt>
    <dgm:pt modelId="{A2ABD2A7-82CF-4D36-A1C2-EE773C33F132}" type="sibTrans" cxnId="{7C20D78B-2F8B-42A7-B8CF-ED9A7D3F1CE2}">
      <dgm:prSet/>
      <dgm:spPr/>
      <dgm:t>
        <a:bodyPr/>
        <a:lstStyle/>
        <a:p>
          <a:endParaRPr lang="en-US"/>
        </a:p>
      </dgm:t>
    </dgm:pt>
    <dgm:pt modelId="{D727E601-0179-4AE2-A54A-7AE7C9B6C4C9}" type="pres">
      <dgm:prSet presAssocID="{95DD6BAF-5AE2-4F08-840D-3A945C7665BB}" presName="root" presStyleCnt="0">
        <dgm:presLayoutVars>
          <dgm:dir/>
          <dgm:resizeHandles val="exact"/>
        </dgm:presLayoutVars>
      </dgm:prSet>
      <dgm:spPr/>
    </dgm:pt>
    <dgm:pt modelId="{06B12CB3-EA46-42D3-8299-6FDE1D740C2C}" type="pres">
      <dgm:prSet presAssocID="{3318E21F-CBDA-44A5-B758-A32FFEF5C7E4}" presName="compNode" presStyleCnt="0"/>
      <dgm:spPr/>
    </dgm:pt>
    <dgm:pt modelId="{ACFB9633-0E81-4BD5-BB52-AB3AB19DBEC0}" type="pres">
      <dgm:prSet presAssocID="{3318E21F-CBDA-44A5-B758-A32FFEF5C7E4}" presName="iconRect" presStyleLbl="node1" presStyleIdx="0" presStyleCnt="3" custLinFactY="-6939" custLinFactNeighborX="-8318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A9E0A64-F9E5-4651-A0E8-CB9C6D7D80CD}" type="pres">
      <dgm:prSet presAssocID="{3318E21F-CBDA-44A5-B758-A32FFEF5C7E4}" presName="iconSpace" presStyleCnt="0"/>
      <dgm:spPr/>
    </dgm:pt>
    <dgm:pt modelId="{CBB3AA4F-AE75-4AA1-B364-2770F35A60EE}" type="pres">
      <dgm:prSet presAssocID="{3318E21F-CBDA-44A5-B758-A32FFEF5C7E4}" presName="parTx" presStyleLbl="revTx" presStyleIdx="0" presStyleCnt="6" custLinFactY="-73904" custLinFactNeighborX="-6534" custLinFactNeighborY="-100000">
        <dgm:presLayoutVars>
          <dgm:chMax val="0"/>
          <dgm:chPref val="0"/>
        </dgm:presLayoutVars>
      </dgm:prSet>
      <dgm:spPr/>
    </dgm:pt>
    <dgm:pt modelId="{32A47253-7D81-4242-9F0C-EBEAAF095C14}" type="pres">
      <dgm:prSet presAssocID="{3318E21F-CBDA-44A5-B758-A32FFEF5C7E4}" presName="txSpace" presStyleCnt="0"/>
      <dgm:spPr/>
    </dgm:pt>
    <dgm:pt modelId="{ECDEFFA0-EAAD-441F-98DC-8621F2F5904E}" type="pres">
      <dgm:prSet presAssocID="{3318E21F-CBDA-44A5-B758-A32FFEF5C7E4}" presName="desTx" presStyleLbl="revTx" presStyleIdx="1" presStyleCnt="6" custScaleX="159644" custLinFactNeighborX="8007" custLinFactNeighborY="-25524">
        <dgm:presLayoutVars/>
      </dgm:prSet>
      <dgm:spPr/>
    </dgm:pt>
    <dgm:pt modelId="{211AF156-1948-4F8A-9A43-9F8A352ACC5E}" type="pres">
      <dgm:prSet presAssocID="{2E701BD1-F684-4C7E-9849-2532840F1A35}" presName="sibTrans" presStyleCnt="0"/>
      <dgm:spPr/>
    </dgm:pt>
    <dgm:pt modelId="{40C299DD-0430-4F1A-B335-B59ACF3A62DD}" type="pres">
      <dgm:prSet presAssocID="{F2E89A75-CED1-486E-B993-B43DD62CA33E}" presName="compNode" presStyleCnt="0"/>
      <dgm:spPr/>
    </dgm:pt>
    <dgm:pt modelId="{D91B0B34-F994-49F9-B605-7BD2666979AC}" type="pres">
      <dgm:prSet presAssocID="{F2E89A75-CED1-486E-B993-B43DD62CA33E}" presName="iconRect" presStyleLbl="node1" presStyleIdx="1" presStyleCnt="3" custLinFactNeighborX="-9250" custLinFactNeighborY="-8556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B4A52E-2328-4748-9B46-49FD988CA960}" type="pres">
      <dgm:prSet presAssocID="{F2E89A75-CED1-486E-B993-B43DD62CA33E}" presName="iconSpace" presStyleCnt="0"/>
      <dgm:spPr/>
    </dgm:pt>
    <dgm:pt modelId="{9BB78476-8525-4913-A775-EBFC63CDCB5F}" type="pres">
      <dgm:prSet presAssocID="{F2E89A75-CED1-486E-B993-B43DD62CA33E}" presName="parTx" presStyleLbl="revTx" presStyleIdx="2" presStyleCnt="6" custScaleX="130596" custLinFactY="-68622" custLinFactNeighborX="917" custLinFactNeighborY="-100000">
        <dgm:presLayoutVars>
          <dgm:chMax val="0"/>
          <dgm:chPref val="0"/>
        </dgm:presLayoutVars>
      </dgm:prSet>
      <dgm:spPr/>
    </dgm:pt>
    <dgm:pt modelId="{A2377157-47EB-48B1-951E-E49A550073A6}" type="pres">
      <dgm:prSet presAssocID="{F2E89A75-CED1-486E-B993-B43DD62CA33E}" presName="txSpace" presStyleCnt="0"/>
      <dgm:spPr/>
    </dgm:pt>
    <dgm:pt modelId="{EDE4FB24-148E-4CD8-91A0-2DCA575A468B}" type="pres">
      <dgm:prSet presAssocID="{F2E89A75-CED1-486E-B993-B43DD62CA33E}" presName="desTx" presStyleLbl="revTx" presStyleIdx="3" presStyleCnt="6" custScaleX="118054" custScaleY="110498" custLinFactNeighborX="-2445" custLinFactNeighborY="-14635">
        <dgm:presLayoutVars/>
      </dgm:prSet>
      <dgm:spPr/>
    </dgm:pt>
    <dgm:pt modelId="{4C3BFD1F-234C-422C-8F84-549FF5613A9B}" type="pres">
      <dgm:prSet presAssocID="{F4A49EC8-01E2-4B9B-B3C4-DCE89480B385}" presName="sibTrans" presStyleCnt="0"/>
      <dgm:spPr/>
    </dgm:pt>
    <dgm:pt modelId="{7F0FBEAD-7640-4A54-A8BC-12EF69A38C16}" type="pres">
      <dgm:prSet presAssocID="{0E60E8D1-070C-4246-ABF4-0A1F453BFC25}" presName="compNode" presStyleCnt="0"/>
      <dgm:spPr/>
    </dgm:pt>
    <dgm:pt modelId="{9F6472DA-0D4B-44FD-ABDC-F35815BD2E39}" type="pres">
      <dgm:prSet presAssocID="{0E60E8D1-070C-4246-ABF4-0A1F453BFC25}" presName="iconRect" presStyleLbl="node1" presStyleIdx="2" presStyleCnt="3" custLinFactY="-17214" custLinFactNeighborX="2722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703C4DC-6DB5-42E9-BDC9-F42F166A7059}" type="pres">
      <dgm:prSet presAssocID="{0E60E8D1-070C-4246-ABF4-0A1F453BFC25}" presName="iconSpace" presStyleCnt="0"/>
      <dgm:spPr/>
    </dgm:pt>
    <dgm:pt modelId="{F87F02F7-061D-4E39-AEE1-12CAFB1E532D}" type="pres">
      <dgm:prSet presAssocID="{0E60E8D1-070C-4246-ABF4-0A1F453BFC25}" presName="parTx" presStyleLbl="revTx" presStyleIdx="4" presStyleCnt="6" custScaleX="119157" custLinFactY="-72320" custLinFactNeighborX="-2399" custLinFactNeighborY="-100000">
        <dgm:presLayoutVars>
          <dgm:chMax val="0"/>
          <dgm:chPref val="0"/>
        </dgm:presLayoutVars>
      </dgm:prSet>
      <dgm:spPr/>
    </dgm:pt>
    <dgm:pt modelId="{962B033A-789F-46CF-B93B-70CEEFAD11E9}" type="pres">
      <dgm:prSet presAssocID="{0E60E8D1-070C-4246-ABF4-0A1F453BFC25}" presName="txSpace" presStyleCnt="0"/>
      <dgm:spPr/>
    </dgm:pt>
    <dgm:pt modelId="{60376DEA-C69B-40F9-96FE-A3F08573CBFE}" type="pres">
      <dgm:prSet presAssocID="{0E60E8D1-070C-4246-ABF4-0A1F453BFC25}" presName="desTx" presStyleLbl="revTx" presStyleIdx="5" presStyleCnt="6" custScaleX="129710" custScaleY="103147" custLinFactNeighborX="666" custLinFactNeighborY="-11270">
        <dgm:presLayoutVars/>
      </dgm:prSet>
      <dgm:spPr/>
    </dgm:pt>
  </dgm:ptLst>
  <dgm:cxnLst>
    <dgm:cxn modelId="{8ADFC204-53E6-4ACF-990A-61F0A45D4DC2}" type="presOf" srcId="{3318E21F-CBDA-44A5-B758-A32FFEF5C7E4}" destId="{CBB3AA4F-AE75-4AA1-B364-2770F35A60EE}" srcOrd="0" destOrd="0" presId="urn:microsoft.com/office/officeart/2018/5/layout/CenteredIconLabelDescriptionList"/>
    <dgm:cxn modelId="{37616322-DFC4-466C-9863-140722ED4037}" type="presOf" srcId="{F2E89A75-CED1-486E-B993-B43DD62CA33E}" destId="{9BB78476-8525-4913-A775-EBFC63CDCB5F}" srcOrd="0" destOrd="0" presId="urn:microsoft.com/office/officeart/2018/5/layout/CenteredIconLabelDescriptionList"/>
    <dgm:cxn modelId="{374BEA2C-8CB4-4ECC-82B9-EBE9B544E7AE}" type="presOf" srcId="{DB277766-1E8A-4CC7-8661-78080206CBAC}" destId="{EDE4FB24-148E-4CD8-91A0-2DCA575A468B}" srcOrd="0" destOrd="0" presId="urn:microsoft.com/office/officeart/2018/5/layout/CenteredIconLabelDescriptionList"/>
    <dgm:cxn modelId="{D343733B-6939-4DE8-BE23-AEF4EB195CF7}" type="presOf" srcId="{9C123551-71FC-4AAD-BD40-79E605B74395}" destId="{ECDEFFA0-EAAD-441F-98DC-8621F2F5904E}" srcOrd="0" destOrd="0" presId="urn:microsoft.com/office/officeart/2018/5/layout/CenteredIconLabelDescriptionList"/>
    <dgm:cxn modelId="{EBB45640-2886-4893-90B9-C22B1CECED76}" srcId="{F2E89A75-CED1-486E-B993-B43DD62CA33E}" destId="{988BAABB-0897-4E08-A89D-49B6E0B41733}" srcOrd="1" destOrd="0" parTransId="{3AEB1959-02E8-4D2E-AF62-A4754FAD9413}" sibTransId="{D2464EE2-EF99-4F1A-985A-0361794AD2DE}"/>
    <dgm:cxn modelId="{86160262-273A-457C-9A69-B46EB78186B4}" type="presOf" srcId="{988BAABB-0897-4E08-A89D-49B6E0B41733}" destId="{EDE4FB24-148E-4CD8-91A0-2DCA575A468B}" srcOrd="0" destOrd="1" presId="urn:microsoft.com/office/officeart/2018/5/layout/CenteredIconLabelDescriptionList"/>
    <dgm:cxn modelId="{80641047-45A0-44C1-A4FA-13BFE369275B}" type="presOf" srcId="{95DD6BAF-5AE2-4F08-840D-3A945C7665BB}" destId="{D727E601-0179-4AE2-A54A-7AE7C9B6C4C9}" srcOrd="0" destOrd="0" presId="urn:microsoft.com/office/officeart/2018/5/layout/CenteredIconLabelDescriptionList"/>
    <dgm:cxn modelId="{E45ECE4A-88B7-4E00-9D74-3F1A9932EC0D}" type="presOf" srcId="{9C327633-BD2C-4576-84C4-E52A9D6C6FF6}" destId="{ECDEFFA0-EAAD-441F-98DC-8621F2F5904E}" srcOrd="0" destOrd="2" presId="urn:microsoft.com/office/officeart/2018/5/layout/CenteredIconLabelDescriptionList"/>
    <dgm:cxn modelId="{84087474-C4CA-4A7A-A0FE-19A4C006EAD4}" srcId="{3318E21F-CBDA-44A5-B758-A32FFEF5C7E4}" destId="{9C123551-71FC-4AAD-BD40-79E605B74395}" srcOrd="0" destOrd="0" parTransId="{48FA2112-14A2-44CB-93E4-77F097A7A63B}" sibTransId="{71FBB444-ED20-4BC8-B78C-DEE575ECDAEC}"/>
    <dgm:cxn modelId="{C0268377-D791-4B5B-9E95-734FA8624B70}" srcId="{3318E21F-CBDA-44A5-B758-A32FFEF5C7E4}" destId="{A7CAC645-D6CC-4EB5-BA13-0D3DC1A5FB92}" srcOrd="1" destOrd="0" parTransId="{254B97C5-922D-4373-8155-CB38F5C521D3}" sibTransId="{0EBFD21A-8447-4B2C-BBF6-B246A63ECF4D}"/>
    <dgm:cxn modelId="{50F19B80-E460-4A29-B3A7-62D732711FE8}" type="presOf" srcId="{0E60E8D1-070C-4246-ABF4-0A1F453BFC25}" destId="{F87F02F7-061D-4E39-AEE1-12CAFB1E532D}" srcOrd="0" destOrd="0" presId="urn:microsoft.com/office/officeart/2018/5/layout/CenteredIconLabelDescriptionList"/>
    <dgm:cxn modelId="{81AB5B84-26A1-434F-B10D-A87B74234C03}" type="presOf" srcId="{9089A183-3C1A-46E9-9666-2A8780E4C5BA}" destId="{60376DEA-C69B-40F9-96FE-A3F08573CBFE}" srcOrd="0" destOrd="0" presId="urn:microsoft.com/office/officeart/2018/5/layout/CenteredIconLabelDescriptionList"/>
    <dgm:cxn modelId="{13100586-C399-408C-B241-224ECB93E774}" srcId="{3318E21F-CBDA-44A5-B758-A32FFEF5C7E4}" destId="{9C327633-BD2C-4576-84C4-E52A9D6C6FF6}" srcOrd="2" destOrd="0" parTransId="{E7AF0DC2-C3C8-4F32-9A60-46EF0A53DBB7}" sibTransId="{F8680F28-E42C-4911-A796-05AC745ED1C4}"/>
    <dgm:cxn modelId="{7C20D78B-2F8B-42A7-B8CF-ED9A7D3F1CE2}" srcId="{0E60E8D1-070C-4246-ABF4-0A1F453BFC25}" destId="{E532F4E4-0E1F-4C82-A05A-85E9AF27E827}" srcOrd="1" destOrd="0" parTransId="{FE1ECCC4-6419-47E9-BC24-95F1657B26A7}" sibTransId="{A2ABD2A7-82CF-4D36-A1C2-EE773C33F132}"/>
    <dgm:cxn modelId="{F8930897-774C-46FC-AEE6-73BE63181F1E}" srcId="{F2E89A75-CED1-486E-B993-B43DD62CA33E}" destId="{DB277766-1E8A-4CC7-8661-78080206CBAC}" srcOrd="0" destOrd="0" parTransId="{504DBA49-4A63-4DAF-A353-16B9C5E37EE7}" sibTransId="{80995190-16A8-44C9-A73C-BF4E2E84A8FF}"/>
    <dgm:cxn modelId="{9CB267AC-F874-4892-AFD2-34E72BFB11CD}" srcId="{95DD6BAF-5AE2-4F08-840D-3A945C7665BB}" destId="{3318E21F-CBDA-44A5-B758-A32FFEF5C7E4}" srcOrd="0" destOrd="0" parTransId="{397478A3-A32C-46E4-8F24-168CA60D6C14}" sibTransId="{2E701BD1-F684-4C7E-9849-2532840F1A35}"/>
    <dgm:cxn modelId="{8B9A04AD-58FA-4A2A-BA43-1EA0FE7AE583}" type="presOf" srcId="{E532F4E4-0E1F-4C82-A05A-85E9AF27E827}" destId="{60376DEA-C69B-40F9-96FE-A3F08573CBFE}" srcOrd="0" destOrd="1" presId="urn:microsoft.com/office/officeart/2018/5/layout/CenteredIconLabelDescriptionList"/>
    <dgm:cxn modelId="{73F5B1C3-3954-4E41-8695-ED3C598DA423}" srcId="{0E60E8D1-070C-4246-ABF4-0A1F453BFC25}" destId="{9089A183-3C1A-46E9-9666-2A8780E4C5BA}" srcOrd="0" destOrd="0" parTransId="{45F0875B-A7FC-4D8F-B38E-07477C1A8A8D}" sibTransId="{95733407-3420-4910-8BB2-DE7788FA9253}"/>
    <dgm:cxn modelId="{66DB6BCE-EDFA-47EB-B567-A1595EDC6574}" srcId="{95DD6BAF-5AE2-4F08-840D-3A945C7665BB}" destId="{0E60E8D1-070C-4246-ABF4-0A1F453BFC25}" srcOrd="2" destOrd="0" parTransId="{C1B92EE6-8F71-4886-AD66-08C6A04E3113}" sibTransId="{401630D8-BD3D-4A59-8BFB-F2DC1FC58135}"/>
    <dgm:cxn modelId="{B0B7F5E1-DB39-4B2D-807E-B265F61D684B}" srcId="{95DD6BAF-5AE2-4F08-840D-3A945C7665BB}" destId="{F2E89A75-CED1-486E-B993-B43DD62CA33E}" srcOrd="1" destOrd="0" parTransId="{8747BE89-D9F8-469D-A8C7-C173244A3CE8}" sibTransId="{F4A49EC8-01E2-4B9B-B3C4-DCE89480B385}"/>
    <dgm:cxn modelId="{FD31F1E4-E61F-4FC5-881E-97BE813B4509}" type="presOf" srcId="{A7CAC645-D6CC-4EB5-BA13-0D3DC1A5FB92}" destId="{ECDEFFA0-EAAD-441F-98DC-8621F2F5904E}" srcOrd="0" destOrd="1" presId="urn:microsoft.com/office/officeart/2018/5/layout/CenteredIconLabelDescriptionList"/>
    <dgm:cxn modelId="{780DBA6D-5525-46C8-849F-E1340B222F10}" type="presParOf" srcId="{D727E601-0179-4AE2-A54A-7AE7C9B6C4C9}" destId="{06B12CB3-EA46-42D3-8299-6FDE1D740C2C}" srcOrd="0" destOrd="0" presId="urn:microsoft.com/office/officeart/2018/5/layout/CenteredIconLabelDescriptionList"/>
    <dgm:cxn modelId="{8CBFFA83-4A4E-4828-A22E-C1D6286FBBCE}" type="presParOf" srcId="{06B12CB3-EA46-42D3-8299-6FDE1D740C2C}" destId="{ACFB9633-0E81-4BD5-BB52-AB3AB19DBEC0}" srcOrd="0" destOrd="0" presId="urn:microsoft.com/office/officeart/2018/5/layout/CenteredIconLabelDescriptionList"/>
    <dgm:cxn modelId="{EFDEFF98-54AA-4DAE-B8A5-E8E5AA03EC0A}" type="presParOf" srcId="{06B12CB3-EA46-42D3-8299-6FDE1D740C2C}" destId="{8A9E0A64-F9E5-4651-A0E8-CB9C6D7D80CD}" srcOrd="1" destOrd="0" presId="urn:microsoft.com/office/officeart/2018/5/layout/CenteredIconLabelDescriptionList"/>
    <dgm:cxn modelId="{259C6D12-A8FC-4246-A88A-4089465E2D6E}" type="presParOf" srcId="{06B12CB3-EA46-42D3-8299-6FDE1D740C2C}" destId="{CBB3AA4F-AE75-4AA1-B364-2770F35A60EE}" srcOrd="2" destOrd="0" presId="urn:microsoft.com/office/officeart/2018/5/layout/CenteredIconLabelDescriptionList"/>
    <dgm:cxn modelId="{14621A3A-E634-4701-A019-C1CD15CC498D}" type="presParOf" srcId="{06B12CB3-EA46-42D3-8299-6FDE1D740C2C}" destId="{32A47253-7D81-4242-9F0C-EBEAAF095C14}" srcOrd="3" destOrd="0" presId="urn:microsoft.com/office/officeart/2018/5/layout/CenteredIconLabelDescriptionList"/>
    <dgm:cxn modelId="{715326F3-E08E-4576-BA2D-252D8993133A}" type="presParOf" srcId="{06B12CB3-EA46-42D3-8299-6FDE1D740C2C}" destId="{ECDEFFA0-EAAD-441F-98DC-8621F2F5904E}" srcOrd="4" destOrd="0" presId="urn:microsoft.com/office/officeart/2018/5/layout/CenteredIconLabelDescriptionList"/>
    <dgm:cxn modelId="{50D13391-B4D5-4C90-A3D4-C3CA5F82116A}" type="presParOf" srcId="{D727E601-0179-4AE2-A54A-7AE7C9B6C4C9}" destId="{211AF156-1948-4F8A-9A43-9F8A352ACC5E}" srcOrd="1" destOrd="0" presId="urn:microsoft.com/office/officeart/2018/5/layout/CenteredIconLabelDescriptionList"/>
    <dgm:cxn modelId="{6AE44BC0-B3DA-47E8-B91D-BAF2FBCDACFE}" type="presParOf" srcId="{D727E601-0179-4AE2-A54A-7AE7C9B6C4C9}" destId="{40C299DD-0430-4F1A-B335-B59ACF3A62DD}" srcOrd="2" destOrd="0" presId="urn:microsoft.com/office/officeart/2018/5/layout/CenteredIconLabelDescriptionList"/>
    <dgm:cxn modelId="{96BFE39E-BCC2-4000-A457-A8CAB1934F6B}" type="presParOf" srcId="{40C299DD-0430-4F1A-B335-B59ACF3A62DD}" destId="{D91B0B34-F994-49F9-B605-7BD2666979AC}" srcOrd="0" destOrd="0" presId="urn:microsoft.com/office/officeart/2018/5/layout/CenteredIconLabelDescriptionList"/>
    <dgm:cxn modelId="{CECDA441-28A2-46D5-B453-856FB462121F}" type="presParOf" srcId="{40C299DD-0430-4F1A-B335-B59ACF3A62DD}" destId="{84B4A52E-2328-4748-9B46-49FD988CA960}" srcOrd="1" destOrd="0" presId="urn:microsoft.com/office/officeart/2018/5/layout/CenteredIconLabelDescriptionList"/>
    <dgm:cxn modelId="{B4B3A373-7579-4E2A-B441-6D26644EFB33}" type="presParOf" srcId="{40C299DD-0430-4F1A-B335-B59ACF3A62DD}" destId="{9BB78476-8525-4913-A775-EBFC63CDCB5F}" srcOrd="2" destOrd="0" presId="urn:microsoft.com/office/officeart/2018/5/layout/CenteredIconLabelDescriptionList"/>
    <dgm:cxn modelId="{AFE62736-35F0-4EE4-A9BA-4ADAFD847BB4}" type="presParOf" srcId="{40C299DD-0430-4F1A-B335-B59ACF3A62DD}" destId="{A2377157-47EB-48B1-951E-E49A550073A6}" srcOrd="3" destOrd="0" presId="urn:microsoft.com/office/officeart/2018/5/layout/CenteredIconLabelDescriptionList"/>
    <dgm:cxn modelId="{0CDED135-24CC-4000-946E-564EC9944E64}" type="presParOf" srcId="{40C299DD-0430-4F1A-B335-B59ACF3A62DD}" destId="{EDE4FB24-148E-4CD8-91A0-2DCA575A468B}" srcOrd="4" destOrd="0" presId="urn:microsoft.com/office/officeart/2018/5/layout/CenteredIconLabelDescriptionList"/>
    <dgm:cxn modelId="{717BF9E8-AD0D-42B0-8E89-F056CD724EF5}" type="presParOf" srcId="{D727E601-0179-4AE2-A54A-7AE7C9B6C4C9}" destId="{4C3BFD1F-234C-422C-8F84-549FF5613A9B}" srcOrd="3" destOrd="0" presId="urn:microsoft.com/office/officeart/2018/5/layout/CenteredIconLabelDescriptionList"/>
    <dgm:cxn modelId="{2C5F9C5A-3C13-475D-8655-349A5A52010B}" type="presParOf" srcId="{D727E601-0179-4AE2-A54A-7AE7C9B6C4C9}" destId="{7F0FBEAD-7640-4A54-A8BC-12EF69A38C16}" srcOrd="4" destOrd="0" presId="urn:microsoft.com/office/officeart/2018/5/layout/CenteredIconLabelDescriptionList"/>
    <dgm:cxn modelId="{A549B69A-241F-4885-BFCC-2073F9B3ADCF}" type="presParOf" srcId="{7F0FBEAD-7640-4A54-A8BC-12EF69A38C16}" destId="{9F6472DA-0D4B-44FD-ABDC-F35815BD2E39}" srcOrd="0" destOrd="0" presId="urn:microsoft.com/office/officeart/2018/5/layout/CenteredIconLabelDescriptionList"/>
    <dgm:cxn modelId="{488F5CB3-786C-4D62-9A76-C76EFCA5E9E9}" type="presParOf" srcId="{7F0FBEAD-7640-4A54-A8BC-12EF69A38C16}" destId="{5703C4DC-6DB5-42E9-BDC9-F42F166A7059}" srcOrd="1" destOrd="0" presId="urn:microsoft.com/office/officeart/2018/5/layout/CenteredIconLabelDescriptionList"/>
    <dgm:cxn modelId="{3A359F28-D4AA-41FD-8C3A-DC0B0F847B74}" type="presParOf" srcId="{7F0FBEAD-7640-4A54-A8BC-12EF69A38C16}" destId="{F87F02F7-061D-4E39-AEE1-12CAFB1E532D}" srcOrd="2" destOrd="0" presId="urn:microsoft.com/office/officeart/2018/5/layout/CenteredIconLabelDescriptionList"/>
    <dgm:cxn modelId="{592C84B4-52D0-4A25-BEDC-858329C4377C}" type="presParOf" srcId="{7F0FBEAD-7640-4A54-A8BC-12EF69A38C16}" destId="{962B033A-789F-46CF-B93B-70CEEFAD11E9}" srcOrd="3" destOrd="0" presId="urn:microsoft.com/office/officeart/2018/5/layout/CenteredIconLabelDescriptionList"/>
    <dgm:cxn modelId="{535376FE-18DF-4F35-804E-8046883C1729}" type="presParOf" srcId="{7F0FBEAD-7640-4A54-A8BC-12EF69A38C16}" destId="{60376DEA-C69B-40F9-96FE-A3F08573CBF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B9633-0E81-4BD5-BB52-AB3AB19DBEC0}">
      <dsp:nvSpPr>
        <dsp:cNvPr id="0" name=""/>
        <dsp:cNvSpPr/>
      </dsp:nvSpPr>
      <dsp:spPr>
        <a:xfrm>
          <a:off x="1452970" y="321453"/>
          <a:ext cx="845892" cy="8458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3AA4F-AE75-4AA1-B364-2770F35A60EE}">
      <dsp:nvSpPr>
        <dsp:cNvPr id="0" name=""/>
        <dsp:cNvSpPr/>
      </dsp:nvSpPr>
      <dsp:spPr>
        <a:xfrm>
          <a:off x="579944" y="1278672"/>
          <a:ext cx="2416835" cy="494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</a:rPr>
            <a:t>Cost</a:t>
          </a:r>
        </a:p>
      </dsp:txBody>
      <dsp:txXfrm>
        <a:off x="579944" y="1278672"/>
        <a:ext cx="2416835" cy="494603"/>
      </dsp:txXfrm>
    </dsp:sp>
    <dsp:sp modelId="{ECDEFFA0-EAAD-441F-98DC-8621F2F5904E}">
      <dsp:nvSpPr>
        <dsp:cNvPr id="0" name=""/>
        <dsp:cNvSpPr/>
      </dsp:nvSpPr>
      <dsp:spPr>
        <a:xfrm>
          <a:off x="210627" y="2399260"/>
          <a:ext cx="3858332" cy="765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iMIS = $109,000/</a:t>
          </a:r>
          <a:r>
            <a:rPr lang="en-US" sz="2400" kern="1200" dirty="0" err="1">
              <a:latin typeface="Verdana" panose="020B0604030504040204" pitchFamily="34" charset="0"/>
              <a:ea typeface="Verdana" panose="020B0604030504040204" pitchFamily="34" charset="0"/>
            </a:rPr>
            <a:t>yr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Verdana" panose="020B0604030504040204" pitchFamily="34" charset="0"/>
              <a:ea typeface="Verdana" panose="020B0604030504040204" pitchFamily="34" charset="0"/>
            </a:rPr>
            <a:t>Impexium</a:t>
          </a: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 = $68,000/</a:t>
          </a:r>
          <a:r>
            <a:rPr lang="en-US" sz="2400" kern="1200" dirty="0" err="1">
              <a:latin typeface="Verdana" panose="020B0604030504040204" pitchFamily="34" charset="0"/>
              <a:ea typeface="Verdana" panose="020B0604030504040204" pitchFamily="34" charset="0"/>
            </a:rPr>
            <a:t>yr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Difference ≈ $40,000/</a:t>
          </a:r>
          <a:r>
            <a:rPr lang="en-US" sz="2400" kern="1200" dirty="0" err="1">
              <a:latin typeface="Verdana" panose="020B0604030504040204" pitchFamily="34" charset="0"/>
              <a:ea typeface="Verdana" panose="020B0604030504040204" pitchFamily="34" charset="0"/>
            </a:rPr>
            <a:t>yr</a:t>
          </a: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 more for iMIS</a:t>
          </a:r>
        </a:p>
      </dsp:txBody>
      <dsp:txXfrm>
        <a:off x="210627" y="2399260"/>
        <a:ext cx="3858332" cy="765022"/>
      </dsp:txXfrm>
    </dsp:sp>
    <dsp:sp modelId="{D91B0B34-F994-49F9-B605-7BD2666979AC}">
      <dsp:nvSpPr>
        <dsp:cNvPr id="0" name=""/>
        <dsp:cNvSpPr/>
      </dsp:nvSpPr>
      <dsp:spPr>
        <a:xfrm>
          <a:off x="5375344" y="482210"/>
          <a:ext cx="845892" cy="8458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78476-8525-4913-A775-EBFC63CDCB5F}">
      <dsp:nvSpPr>
        <dsp:cNvPr id="0" name=""/>
        <dsp:cNvSpPr/>
      </dsp:nvSpPr>
      <dsp:spPr>
        <a:xfrm>
          <a:off x="4320552" y="1284719"/>
          <a:ext cx="3156290" cy="494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Implementation Timeframe</a:t>
          </a:r>
          <a:r>
            <a:rPr lang="en-US" sz="1900" kern="1200" dirty="0"/>
            <a:t>:  </a:t>
          </a:r>
        </a:p>
      </dsp:txBody>
      <dsp:txXfrm>
        <a:off x="4320552" y="1284719"/>
        <a:ext cx="3156290" cy="494603"/>
      </dsp:txXfrm>
    </dsp:sp>
    <dsp:sp modelId="{EDE4FB24-148E-4CD8-91A0-2DCA575A468B}">
      <dsp:nvSpPr>
        <dsp:cNvPr id="0" name=""/>
        <dsp:cNvSpPr/>
      </dsp:nvSpPr>
      <dsp:spPr>
        <a:xfrm>
          <a:off x="4390858" y="2422329"/>
          <a:ext cx="2853170" cy="84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Base Functions ≈ 6-12 weeks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Remaining Functions ≈ 6-8 months</a:t>
          </a:r>
        </a:p>
      </dsp:txBody>
      <dsp:txXfrm>
        <a:off x="4390858" y="2422329"/>
        <a:ext cx="2853170" cy="845334"/>
      </dsp:txXfrm>
    </dsp:sp>
    <dsp:sp modelId="{9F6472DA-0D4B-44FD-ABDC-F35815BD2E39}">
      <dsp:nvSpPr>
        <dsp:cNvPr id="0" name=""/>
        <dsp:cNvSpPr/>
      </dsp:nvSpPr>
      <dsp:spPr>
        <a:xfrm>
          <a:off x="9045143" y="228519"/>
          <a:ext cx="845892" cy="8458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F02F7-061D-4E39-AEE1-12CAFB1E532D}">
      <dsp:nvSpPr>
        <dsp:cNvPr id="0" name=""/>
        <dsp:cNvSpPr/>
      </dsp:nvSpPr>
      <dsp:spPr>
        <a:xfrm>
          <a:off x="7947170" y="1280488"/>
          <a:ext cx="2879828" cy="494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</a:rPr>
            <a:t>Functionality Concerns</a:t>
          </a:r>
        </a:p>
      </dsp:txBody>
      <dsp:txXfrm>
        <a:off x="7947170" y="1280488"/>
        <a:ext cx="2879828" cy="494603"/>
      </dsp:txXfrm>
    </dsp:sp>
    <dsp:sp modelId="{60376DEA-C69B-40F9-96FE-A3F08573CBFE}">
      <dsp:nvSpPr>
        <dsp:cNvPr id="0" name=""/>
        <dsp:cNvSpPr/>
      </dsp:nvSpPr>
      <dsp:spPr>
        <a:xfrm>
          <a:off x="7893722" y="2490249"/>
          <a:ext cx="3134876" cy="78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MSSNY Submitted Base Requirements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List of Qs – iMIS has answered</a:t>
          </a:r>
        </a:p>
      </dsp:txBody>
      <dsp:txXfrm>
        <a:off x="7893722" y="2490249"/>
        <a:ext cx="3134876" cy="789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3B9690E8-0AA0-453A-A2BA-3C4A02401F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612" y="2800318"/>
            <a:ext cx="2560320" cy="17647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7CAE430-B148-4FE1-B142-E196CFFEBA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612" y="4633986"/>
            <a:ext cx="2560320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F34D7C92-7171-4768-A26F-CE08A04FAA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12" y="4951788"/>
            <a:ext cx="2560320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91EBE236-D9BF-46C4-8CE2-60F7CD40E7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3623" y="2800318"/>
            <a:ext cx="2560320" cy="17647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3755B2FB-A969-40D9-919A-8DBCA8B76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3623" y="4633986"/>
            <a:ext cx="2560320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C047E0AE-451F-4E70-A217-3D51A5FCA8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623" y="4951788"/>
            <a:ext cx="2560320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92DC936D-218B-4AB2-A141-83C839EE37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4179" y="2800318"/>
            <a:ext cx="2560320" cy="17647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5085FD65-394A-47FA-BF7A-013D84C870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4179" y="4633986"/>
            <a:ext cx="2560320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23417874-DD14-461C-B278-0DE8032D27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4179" y="4951788"/>
            <a:ext cx="2560320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A8685BFC-DF7F-4414-8D3E-652C9EF135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8350" y="2801105"/>
            <a:ext cx="2560320" cy="17647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801A82CD-E0FD-4C28-B287-439356FAE8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28350" y="4633986"/>
            <a:ext cx="2560320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C1ACEAC1-C62C-4024-9525-268AB72427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28350" y="4951788"/>
            <a:ext cx="2560320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275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5" r:id="rId6"/>
    <p:sldLayoutId id="2147483783" r:id="rId7"/>
    <p:sldLayoutId id="2147483784" r:id="rId8"/>
    <p:sldLayoutId id="2147483767" r:id="rId9"/>
    <p:sldLayoutId id="2147483782" r:id="rId10"/>
    <p:sldLayoutId id="2147483778" r:id="rId11"/>
    <p:sldLayoutId id="2147483779" r:id="rId12"/>
    <p:sldLayoutId id="2147483765" r:id="rId13"/>
    <p:sldLayoutId id="2147483766" r:id="rId14"/>
    <p:sldLayoutId id="2147483769" r:id="rId15"/>
    <p:sldLayoutId id="2147483770" r:id="rId16"/>
    <p:sldLayoutId id="214748377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</a:rPr>
              <a:t>MSSNY’s </a:t>
            </a:r>
            <a:r>
              <a:rPr lang="en-US" sz="4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</a:rPr>
              <a:t> update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implementation issues and the path forward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379217"/>
            <a:ext cx="10993546" cy="584462"/>
          </a:xfrm>
        </p:spPr>
        <p:txBody>
          <a:bodyPr>
            <a:no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Dr. Parag Mehta, Dr. David Jakubowicz, Troy Oechsner, Valerie Cammiso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Board of Trustees + Council Meetings – March 11, 2024</a:t>
            </a:r>
          </a:p>
        </p:txBody>
      </p:sp>
      <p:pic>
        <p:nvPicPr>
          <p:cNvPr id="8" name="Picture Placeholder 7" descr="Medical equipment with a stethoscope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" y="3081528"/>
            <a:ext cx="11265408" cy="3310128"/>
          </a:xfr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E627-54F8-381E-BFFE-D9E9E576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19" y="1004262"/>
            <a:ext cx="3652877" cy="988332"/>
          </a:xfrm>
        </p:spPr>
        <p:txBody>
          <a:bodyPr anchor="b">
            <a:normAutofit fontScale="90000"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November - February</a:t>
            </a:r>
          </a:p>
        </p:txBody>
      </p:sp>
      <p:pic>
        <p:nvPicPr>
          <p:cNvPr id="7" name="Picture 6" descr="Close-up of a stopwatch">
            <a:extLst>
              <a:ext uri="{FF2B5EF4-FFF2-40B4-BE49-F238E27FC236}">
                <a16:creationId xmlns:a16="http://schemas.microsoft.com/office/drawing/2014/main" id="{CAEA4C1F-B3D7-A6D2-94CF-5AC5EFA2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57" b="1"/>
          <a:stretch/>
        </p:blipFill>
        <p:spPr>
          <a:xfrm>
            <a:off x="386920" y="2258685"/>
            <a:ext cx="3652877" cy="363304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61A24-2426-24CB-7210-7EB621DDD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0362" y="864705"/>
            <a:ext cx="7910004" cy="568518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3000" b="1" u="sng" dirty="0">
                <a:latin typeface="Verdana" panose="020B0604030504040204" pitchFamily="34" charset="0"/>
                <a:ea typeface="Verdana" panose="020B0604030504040204" pitchFamily="34" charset="0"/>
              </a:rPr>
              <a:t>Fixing </a:t>
            </a:r>
            <a:r>
              <a:rPr lang="en-US" sz="3000" b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3000" b="1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Short List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Immediately urgent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16 Items, including: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Magic Button bill printing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Reports:  dues amounts, member counts, etc.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Full List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Original Scope of Work: Everything promised and needed.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What can be fixed?  When?  Cost?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What cannot be fixed?  Is it a deal breaker?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ADE17-96A0-B00A-D3C9-58E4DB0E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206BC-E9A4-75B8-B49D-69996D2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5253-BB48-11B4-2214-4CBF6AC2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8429319" cy="488469"/>
          </a:xfrm>
        </p:spPr>
        <p:txBody>
          <a:bodyPr anchor="b">
            <a:no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FIXing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IMPEXIUM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EDFB-5B17-2E83-3B73-9EDD9B963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384917"/>
            <a:ext cx="8353887" cy="5404122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u="sng" dirty="0">
                <a:latin typeface="Verdana" panose="020B0604030504040204" pitchFamily="34" charset="0"/>
                <a:ea typeface="Verdana" panose="020B0604030504040204" pitchFamily="34" charset="0"/>
              </a:rPr>
              <a:t>Short List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Slow progress:  2 of 16 items completed over 2+ months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u="sng" dirty="0">
                <a:latin typeface="Verdana" panose="020B0604030504040204" pitchFamily="34" charset="0"/>
                <a:ea typeface="Verdana" panose="020B0604030504040204" pitchFamily="34" charset="0"/>
              </a:rPr>
              <a:t>Full List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Initially no progress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Mid-February, after meeting Impexium acknowledged: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MSSNY to decide whether Impexium is the “right fit”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Impexium would look at either:</a:t>
            </a:r>
          </a:p>
          <a:p>
            <a:pPr marL="630000" lvl="2" indent="0">
              <a:lnSpc>
                <a:spcPct val="90000"/>
              </a:lnSpc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(1) the Short List or</a:t>
            </a:r>
          </a:p>
          <a:p>
            <a:pPr marL="630000" lvl="2" indent="0">
              <a:lnSpc>
                <a:spcPct val="90000"/>
              </a:lnSpc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(2) the Critical and High Priority items on the Full List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MSSNY could end our 5-year contract after 3 years (end of 2024) 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7" name="Picture 6" descr="Calendar on table">
            <a:extLst>
              <a:ext uri="{FF2B5EF4-FFF2-40B4-BE49-F238E27FC236}">
                <a16:creationId xmlns:a16="http://schemas.microsoft.com/office/drawing/2014/main" id="{ABC9DCDF-01BB-C1F9-79C8-1F520E951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63" b="-1"/>
          <a:stretch/>
        </p:blipFill>
        <p:spPr>
          <a:xfrm>
            <a:off x="8886548" y="10"/>
            <a:ext cx="3305452" cy="685799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D8BBF-87FC-831C-6A6B-89E9C702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9B4F-C5E2-68FF-C815-D62C4715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anchor="b">
            <a:normAutofit/>
          </a:bodyPr>
          <a:lstStyle/>
          <a:p>
            <a:r>
              <a:rPr lang="en-US" b="1" dirty="0"/>
              <a:t>2. Explore returning to </a:t>
            </a:r>
            <a:r>
              <a:rPr lang="en-US" b="1" dirty="0" err="1"/>
              <a:t>imis</a:t>
            </a:r>
            <a:endParaRPr lang="en-US" b="1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E9950C8-CDFC-8232-67EF-1B869BC4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836AC-B354-1C09-D6B7-6ACE51E1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342AC44-60A6-3F76-7482-7D8F7D4B5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820042"/>
              </p:ext>
            </p:extLst>
          </p:nvPr>
        </p:nvGraphicFramePr>
        <p:xfrm>
          <a:off x="581192" y="1838325"/>
          <a:ext cx="11029615" cy="458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28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B6A2-45A3-2E43-D94E-BB2A4FEA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8114994" cy="526569"/>
          </a:xfrm>
        </p:spPr>
        <p:txBody>
          <a:bodyPr anchor="b">
            <a:no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February board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EB38-D16C-DDC7-FF53-2D2A565C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1428749"/>
            <a:ext cx="8438985" cy="5360290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kern="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 passed a motion</a:t>
            </a:r>
            <a:r>
              <a:rPr lang="en-US" sz="2800" b="1" kern="1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that MSSNY</a:t>
            </a:r>
            <a:r>
              <a:rPr lang="en-US" sz="2400" b="1" kern="1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(1) </a:t>
            </a:r>
            <a:r>
              <a:rPr lang="en-US" sz="2400" b="1" kern="1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continue with </a:t>
            </a:r>
            <a:r>
              <a:rPr lang="en-US" sz="2400" b="1" kern="100" dirty="0" err="1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400" b="1" kern="1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by:</a:t>
            </a:r>
          </a:p>
          <a:p>
            <a:pPr marL="342900" marR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paying them 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up to the end of 2024, </a:t>
            </a:r>
            <a:r>
              <a:rPr lang="en-US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negotiate for a pro-rated payment and term making clear that MSSNY pays under protest and reserves all rights, and</a:t>
            </a:r>
          </a:p>
          <a:p>
            <a:pPr marL="342900" marR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working with </a:t>
            </a:r>
            <a:r>
              <a:rPr lang="en-US" sz="2400" b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 resolve items on the Short List and identify solutions for the Full List of outstanding items and reassess in a month and, at the same time,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(2) work with </a:t>
            </a:r>
            <a:r>
              <a:rPr lang="en-US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iMIS to identify and resolve 	foreseeable implementation issues.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7" name="Picture 6" descr="Graph on document with pen">
            <a:extLst>
              <a:ext uri="{FF2B5EF4-FFF2-40B4-BE49-F238E27FC236}">
                <a16:creationId xmlns:a16="http://schemas.microsoft.com/office/drawing/2014/main" id="{8071BFAD-3A92-CDCA-49C6-D4CFCA600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3" r="6470" b="-1"/>
          <a:stretch/>
        </p:blipFill>
        <p:spPr>
          <a:xfrm>
            <a:off x="9229724" y="10"/>
            <a:ext cx="2962275" cy="685799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9686B-CD46-73AB-5BE7-15733AD5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8257-3203-E200-DF74-0CBB1F1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7581594" cy="526569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Most recent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55C20-8B6B-02B3-21ED-A6772AA6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228725"/>
            <a:ext cx="7922950" cy="556031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Agreed to our Option 3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– Review of: 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Shortened Short List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Only Critical (not High Priority) items on Full List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Payment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Extension to 3/15 for 2024 payment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Considering pro-rated for six months (unlikely)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Progress on Short List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Magic Button for printing individual bills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Reports on MSSNY + CMS Revenue + Member Counts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iMIS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Continued Q+A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on: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Full functionality issues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Key implementation issues</a:t>
            </a:r>
          </a:p>
        </p:txBody>
      </p:sp>
      <p:pic>
        <p:nvPicPr>
          <p:cNvPr id="7" name="Picture 6" descr="Navigational compass on a blue background">
            <a:extLst>
              <a:ext uri="{FF2B5EF4-FFF2-40B4-BE49-F238E27FC236}">
                <a16:creationId xmlns:a16="http://schemas.microsoft.com/office/drawing/2014/main" id="{C293D902-93AF-C3E1-2018-C8C0B144B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7" r="-1" b="-1"/>
          <a:stretch/>
        </p:blipFill>
        <p:spPr>
          <a:xfrm>
            <a:off x="8601075" y="1296516"/>
            <a:ext cx="3200400" cy="481965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395A-7EE5-EA7D-AC40-47B88FF4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5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32" y="702156"/>
            <a:ext cx="4311418" cy="541854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1244011"/>
            <a:ext cx="5249604" cy="5023440"/>
          </a:xfrm>
        </p:spPr>
        <p:txBody>
          <a:bodyPr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Impexium sales team said yes to our requirements. Appears they did not vet with implementation team.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implementation team was faulty.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Impexium customer success team is much better. But progress is slow.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Need ‘go’ or ‘no go’ decision by end of April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. Need May-July (90 days) to implement iMIS if chosen.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Look at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progress on Short and Full Lists, as well as iMIS responses to our Qs.  </a:t>
            </a:r>
          </a:p>
          <a:p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Placeholder 5" descr="A doctor talking to a patient&#10;">
            <a:extLst>
              <a:ext uri="{FF2B5EF4-FFF2-40B4-BE49-F238E27FC236}">
                <a16:creationId xmlns:a16="http://schemas.microsoft.com/office/drawing/2014/main" id="{AC4A1F6E-E065-4C87-B012-9FBDEC8C1E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5074" y="828674"/>
            <a:ext cx="5524501" cy="54387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7942D-0E12-44A9-B67B-FD75E0E4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88" y="640080"/>
            <a:ext cx="4048218" cy="66500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Key Topics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8" y="1358283"/>
            <a:ext cx="6153728" cy="5282214"/>
          </a:xfrm>
        </p:spPr>
        <p:txBody>
          <a:bodyPr>
            <a:normAutofit/>
          </a:bodyPr>
          <a:lstStyle/>
          <a:p>
            <a:r>
              <a:rPr lang="en-US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Background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How we selected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Early Implementation Challenges</a:t>
            </a:r>
          </a:p>
          <a:p>
            <a:r>
              <a:rPr lang="en-US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Dues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Bill printing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Reconciliation and accounting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Online problems</a:t>
            </a:r>
          </a:p>
          <a:p>
            <a:r>
              <a:rPr lang="en-US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Update on Next Steps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1. Fixing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2. Examining Return to iMIS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3. Third Party Options</a:t>
            </a:r>
          </a:p>
        </p:txBody>
      </p:sp>
      <p:pic>
        <p:nvPicPr>
          <p:cNvPr id="9" name="Picture Placeholder 8" descr="Doctors in surgery">
            <a:extLst>
              <a:ext uri="{FF2B5EF4-FFF2-40B4-BE49-F238E27FC236}">
                <a16:creationId xmlns:a16="http://schemas.microsoft.com/office/drawing/2014/main" id="{945B1BB8-49E7-4A38-B10A-734F467CE2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720" y="640080"/>
            <a:ext cx="3703320" cy="5751576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7700-A6F2-D086-DD92-FB78D622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5" y="702156"/>
            <a:ext cx="8241131" cy="5551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 err="1"/>
              <a:t>Impexium</a:t>
            </a:r>
            <a:r>
              <a:rPr lang="en-US" sz="2600" b="1" dirty="0"/>
              <a:t> </a:t>
            </a:r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</a:rPr>
              <a:t>Selection 2021-22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B07A-DFBC-096C-EFB5-071407E9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65" y="1327578"/>
            <a:ext cx="7495407" cy="4972049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Selection Committee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Physicians:  Drs. Mehta, Fougner and Litvack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MSSNY Staff:  Troy, Valerie, Fran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CMSs:  Aaron Kumar, who reported back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Drafted RFP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Examined 25 vendors, narrowed to 11, with 3 finalists –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, iMIS, Personify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Chose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with Board + Council approval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because: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Better member experience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CMS transparency:  no extra license cost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Cost effective overall</a:t>
            </a:r>
          </a:p>
        </p:txBody>
      </p:sp>
      <p:pic>
        <p:nvPicPr>
          <p:cNvPr id="7" name="Picture 6" descr="Desk with stethoscope and computer keyboard">
            <a:extLst>
              <a:ext uri="{FF2B5EF4-FFF2-40B4-BE49-F238E27FC236}">
                <a16:creationId xmlns:a16="http://schemas.microsoft.com/office/drawing/2014/main" id="{F3FDD5D1-1BC8-DF75-5A03-5B5A2C4C7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4" r="-1" b="-1"/>
          <a:stretch/>
        </p:blipFill>
        <p:spPr>
          <a:xfrm>
            <a:off x="7883372" y="10"/>
            <a:ext cx="4308628" cy="685799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FE9BA-3B27-AAA2-9546-007A60E8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D881-E507-B574-4190-A20495D8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611505"/>
          </a:xfrm>
        </p:spPr>
        <p:txBody>
          <a:bodyPr>
            <a:normAutofit/>
          </a:bodyPr>
          <a:lstStyle/>
          <a:p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</a:rPr>
              <a:t>Early implementation challenges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92C7-3C2D-9239-1E51-88D89E29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62099"/>
            <a:ext cx="11029615" cy="50387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Implementation starts (Q1 2022)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Expected implementation timeline = 12 months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Scheduled start in Q1 2023.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Tasks include:  Data migration, setting rules, testing.</a:t>
            </a: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Major Problem (Q4 2022)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MSSNY dues too complex for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Impexium’s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out of the box system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Of 300+ organizations, MSSNY’s is by far the most complex</a:t>
            </a:r>
          </a:p>
          <a:p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wants to charge MSSNY $100,000+ to fix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MSSNY refuses. 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relents.  But sets back implementation to Q3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00DE0-B228-EDB5-9940-F7AA3717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8856-509B-FD52-F465-DC0E94E3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31520"/>
            <a:ext cx="11277433" cy="592455"/>
          </a:xfrm>
        </p:spPr>
        <p:txBody>
          <a:bodyPr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Dues collection:  paper bill printing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3BAA-9B17-BA14-F1E0-F47AF639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9249"/>
            <a:ext cx="11277432" cy="500062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August 2023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Impexium says we have finished implementation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Did spot testing of systems, including bill printing</a:t>
            </a: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September 2023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Start full paper bill printing for individuals (not groups) for mid-month mailing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Discover many incorrect statements. Can’t send. 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Impexium says can’t fix for a month+</a:t>
            </a: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Early October 2023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Sent paper statements that refer members to online profile to renew (10/11)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This is a problem because older individual members want paper statements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1942-63FF-69AE-7717-50275F8B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2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8856-509B-FD52-F465-DC0E94E3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31520"/>
            <a:ext cx="11277433" cy="592455"/>
          </a:xfrm>
        </p:spPr>
        <p:txBody>
          <a:bodyPr>
            <a:norm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Dues collection:  paper bill printing problems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3BAA-9B17-BA14-F1E0-F47AF639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9249"/>
            <a:ext cx="11277432" cy="500062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Later October-November 2023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Frustrated with Impexium, MSSNY staff does manual billing, working nights, weekends. (10/11 – 1 week later than in 2022)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Reminder email goes out (10/21)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Manually produced correct paper second billing goes out (11/20)</a:t>
            </a: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December 2023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Third paper correct billing out, again manual (12/18)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Email reminder (12/22) </a:t>
            </a: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January 2024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Fourth paper ‘past due’ statements out, again manual (1/16)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1942-63FF-69AE-7717-50275F8B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6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85D7C5-7CC5-B863-BC78-A5D75F8F4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5600-8E94-FFA2-61BD-7F23D7C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31520"/>
            <a:ext cx="11277433" cy="592455"/>
          </a:xfrm>
        </p:spPr>
        <p:txBody>
          <a:bodyPr>
            <a:norm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Dues collection:  paper bill printing problems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F9CD-1B89-E31C-8F6C-42042E279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9249"/>
            <a:ext cx="11277432" cy="50006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February 2024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Email reminder (2/3)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Fifth and last paper ‘past due’ statements out, again manual (2/26)</a:t>
            </a: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March 2024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Email reminder (3/1)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Final ‘past due’ email reminder (3/15) 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89E7C-F791-E4CC-F2C8-853AF440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2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FA30-E086-86B7-7EC6-FAA54044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7818477" cy="745644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Reconciliation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9FE0-610D-4A2E-7D64-ED3034A8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657349"/>
            <a:ext cx="7818477" cy="4657725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Despite many months of work, Impexium reconciliation (who has paid, who hasn’t, how much, amount to CMSs) still not working. All manual.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Basic reports have too many errors.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Much still being done manually.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Significant extra work and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More prone to mistakes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Working space background">
            <a:extLst>
              <a:ext uri="{FF2B5EF4-FFF2-40B4-BE49-F238E27FC236}">
                <a16:creationId xmlns:a16="http://schemas.microsoft.com/office/drawing/2014/main" id="{FD94CFBC-65FD-81A2-9A16-BD57B0D88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4" r="-1" b="-1"/>
          <a:stretch/>
        </p:blipFill>
        <p:spPr>
          <a:xfrm>
            <a:off x="8550551" y="954157"/>
            <a:ext cx="3346174" cy="481054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9C826-8626-2C85-78DA-07852327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7326-F325-3EC7-3B74-7FFD61E1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7013407" cy="609809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How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mssny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is trying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799C4-F066-BFB6-3C2C-1250D715D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98" y="1758044"/>
            <a:ext cx="7112798" cy="4663385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latin typeface="Verdana" panose="020B0604030504040204" pitchFamily="34" charset="0"/>
                <a:ea typeface="Verdana" panose="020B0604030504040204" pitchFamily="34" charset="0"/>
              </a:rPr>
              <a:t>Immediate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Cash flow issues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:  Billing is MSSNY’s responsibility, willing to make it right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Dues Advances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(not loans) to CMSs</a:t>
            </a:r>
          </a:p>
          <a:p>
            <a:pPr lvl="1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Worked with Albany, Oneida and Westchester 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Solving technical problems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one at a time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BAF9B-8757-2F2B-0555-CBCB1E1B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7" name="Picture 6" descr="Old wrinkled hands with some coins">
            <a:extLst>
              <a:ext uri="{FF2B5EF4-FFF2-40B4-BE49-F238E27FC236}">
                <a16:creationId xmlns:a16="http://schemas.microsoft.com/office/drawing/2014/main" id="{168F44E1-A2A7-B643-BF74-5284889B4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" r="23789" b="-1"/>
          <a:stretch/>
        </p:blipFill>
        <p:spPr>
          <a:xfrm>
            <a:off x="8013435" y="834897"/>
            <a:ext cx="4081670" cy="491986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80731-D04E-6264-B78F-6918D912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99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 design" id="{9B7A93B0-7E75-4B33-9362-9C4D614AECA1}" vid="{3CF9A9D3-49E8-47CC-B06C-73362BD111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D7F1A9-0188-45A8-AAB7-D8B3257A9F5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CCEB89B-922A-4F66-97DB-EDD8F2703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925AF-1C2C-47DC-A961-4D6FA1612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{02C5CCA5-668D-4D8A-AA34-CCCDE5622ED0}tf45205285_win32</Template>
  <TotalTime>1539</TotalTime>
  <Words>1031</Words>
  <Application>Microsoft Office PowerPoint</Application>
  <PresentationFormat>Widescreen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Verdana</vt:lpstr>
      <vt:lpstr>Wingdings</vt:lpstr>
      <vt:lpstr>Wingdings 2</vt:lpstr>
      <vt:lpstr>DividendVTI</vt:lpstr>
      <vt:lpstr>MSSNY’s impexium update implementation issues and the path forward</vt:lpstr>
      <vt:lpstr>Key Topics </vt:lpstr>
      <vt:lpstr>Impexium Selection 2021-22</vt:lpstr>
      <vt:lpstr>Early implementation challenges</vt:lpstr>
      <vt:lpstr>Dues collection:  paper bill printing problems</vt:lpstr>
      <vt:lpstr>Dues collection:  paper bill printing problems</vt:lpstr>
      <vt:lpstr>Dues collection:  paper bill printing problems</vt:lpstr>
      <vt:lpstr>Reconciliation problems</vt:lpstr>
      <vt:lpstr>How mssny is trying to help</vt:lpstr>
      <vt:lpstr>November - February</vt:lpstr>
      <vt:lpstr>1. FIXing IMPEXIUM (CONTINUED)</vt:lpstr>
      <vt:lpstr>2. Explore returning to imis</vt:lpstr>
      <vt:lpstr>February board meeting</vt:lpstr>
      <vt:lpstr>Most recent updates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MSSNY’s impexium update implementation issues and the path forward</dc:title>
  <dc:creator>Troy Oechsner</dc:creator>
  <cp:lastModifiedBy>Troy Oechsner</cp:lastModifiedBy>
  <cp:revision>4</cp:revision>
  <dcterms:created xsi:type="dcterms:W3CDTF">2024-01-17T18:36:43Z</dcterms:created>
  <dcterms:modified xsi:type="dcterms:W3CDTF">2024-03-08T14:59:43Z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