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801" r:id="rId5"/>
    <p:sldMasterId id="2147483660" r:id="rId6"/>
  </p:sldMasterIdLst>
  <p:notesMasterIdLst>
    <p:notesMasterId r:id="rId37"/>
  </p:notesMasterIdLst>
  <p:sldIdLst>
    <p:sldId id="256" r:id="rId7"/>
    <p:sldId id="280" r:id="rId8"/>
    <p:sldId id="279" r:id="rId9"/>
    <p:sldId id="281" r:id="rId10"/>
    <p:sldId id="282" r:id="rId11"/>
    <p:sldId id="287" r:id="rId12"/>
    <p:sldId id="283" r:id="rId13"/>
    <p:sldId id="289" r:id="rId14"/>
    <p:sldId id="290" r:id="rId15"/>
    <p:sldId id="294" r:id="rId16"/>
    <p:sldId id="291" r:id="rId17"/>
    <p:sldId id="288" r:id="rId18"/>
    <p:sldId id="292" r:id="rId19"/>
    <p:sldId id="306" r:id="rId20"/>
    <p:sldId id="307" r:id="rId21"/>
    <p:sldId id="308" r:id="rId22"/>
    <p:sldId id="293" r:id="rId23"/>
    <p:sldId id="304" r:id="rId24"/>
    <p:sldId id="310" r:id="rId25"/>
    <p:sldId id="311" r:id="rId26"/>
    <p:sldId id="312" r:id="rId27"/>
    <p:sldId id="295" r:id="rId28"/>
    <p:sldId id="296" r:id="rId29"/>
    <p:sldId id="297" r:id="rId30"/>
    <p:sldId id="298" r:id="rId31"/>
    <p:sldId id="299" r:id="rId32"/>
    <p:sldId id="300" r:id="rId33"/>
    <p:sldId id="301" r:id="rId34"/>
    <p:sldId id="303" r:id="rId35"/>
    <p:sldId id="30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CEC252-4EEE-7798-B30F-AC2D618BB87C}" name="Valerie Cammiso" initials="VC" userId="Valerie Cammis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2024" autoAdjust="0"/>
  </p:normalViewPr>
  <p:slideViewPr>
    <p:cSldViewPr snapToGrid="0">
      <p:cViewPr varScale="1">
        <p:scale>
          <a:sx n="86" d="100"/>
          <a:sy n="86" d="100"/>
        </p:scale>
        <p:origin x="562" y="5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oy Oechsner" userId="d3038b45-69f4-47f8-8f7b-24b4f04bd4a6" providerId="ADAL" clId="{AFEDB0F9-6341-45F3-9E1F-DDFA732C811A}"/>
    <pc:docChg chg="modSld">
      <pc:chgData name="Troy Oechsner" userId="d3038b45-69f4-47f8-8f7b-24b4f04bd4a6" providerId="ADAL" clId="{AFEDB0F9-6341-45F3-9E1F-DDFA732C811A}" dt="2024-03-08T15:24:46.903" v="35" actId="20577"/>
      <pc:docMkLst>
        <pc:docMk/>
      </pc:docMkLst>
      <pc:sldChg chg="modSp mod">
        <pc:chgData name="Troy Oechsner" userId="d3038b45-69f4-47f8-8f7b-24b4f04bd4a6" providerId="ADAL" clId="{AFEDB0F9-6341-45F3-9E1F-DDFA732C811A}" dt="2024-03-08T15:24:46.903" v="35" actId="20577"/>
        <pc:sldMkLst>
          <pc:docMk/>
          <pc:sldMk cId="3219734245" sldId="256"/>
        </pc:sldMkLst>
        <pc:spChg chg="mod">
          <ac:chgData name="Troy Oechsner" userId="d3038b45-69f4-47f8-8f7b-24b4f04bd4a6" providerId="ADAL" clId="{AFEDB0F9-6341-45F3-9E1F-DDFA732C811A}" dt="2024-03-08T15:24:46.903" v="35" actId="20577"/>
          <ac:spMkLst>
            <pc:docMk/>
            <pc:sldMk cId="3219734245" sldId="256"/>
            <ac:spMk id="3" creationId="{75D92285-628F-5BA2-C030-07E7D3963572}"/>
          </ac:spMkLst>
        </pc:spChg>
      </pc:sldChg>
      <pc:sldChg chg="modSp mod">
        <pc:chgData name="Troy Oechsner" userId="d3038b45-69f4-47f8-8f7b-24b4f04bd4a6" providerId="ADAL" clId="{AFEDB0F9-6341-45F3-9E1F-DDFA732C811A}" dt="2024-03-08T15:13:51.823" v="15" actId="20577"/>
        <pc:sldMkLst>
          <pc:docMk/>
          <pc:sldMk cId="1952724387" sldId="293"/>
        </pc:sldMkLst>
        <pc:spChg chg="mod">
          <ac:chgData name="Troy Oechsner" userId="d3038b45-69f4-47f8-8f7b-24b4f04bd4a6" providerId="ADAL" clId="{AFEDB0F9-6341-45F3-9E1F-DDFA732C811A}" dt="2024-03-08T15:13:51.823" v="15" actId="20577"/>
          <ac:spMkLst>
            <pc:docMk/>
            <pc:sldMk cId="1952724387" sldId="293"/>
            <ac:spMk id="3" creationId="{C69FC0B8-6B83-C2A6-01D8-69CA1D54BD9C}"/>
          </ac:spMkLst>
        </pc:spChg>
      </pc:sldChg>
      <pc:sldChg chg="modSp mod">
        <pc:chgData name="Troy Oechsner" userId="d3038b45-69f4-47f8-8f7b-24b4f04bd4a6" providerId="ADAL" clId="{AFEDB0F9-6341-45F3-9E1F-DDFA732C811A}" dt="2024-03-08T15:14:54.919" v="19" actId="20577"/>
        <pc:sldMkLst>
          <pc:docMk/>
          <pc:sldMk cId="1543373998" sldId="295"/>
        </pc:sldMkLst>
        <pc:spChg chg="mod">
          <ac:chgData name="Troy Oechsner" userId="d3038b45-69f4-47f8-8f7b-24b4f04bd4a6" providerId="ADAL" clId="{AFEDB0F9-6341-45F3-9E1F-DDFA732C811A}" dt="2024-03-08T15:14:54.919" v="19" actId="20577"/>
          <ac:spMkLst>
            <pc:docMk/>
            <pc:sldMk cId="1543373998" sldId="295"/>
            <ac:spMk id="3" creationId="{E0B0B14D-9C75-2A1D-2A5F-ACDABF55800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ssny-my.sharepoint.com/personal/vcammiso_mssny_org/Documents/2023/MEMBERSHIP/REPORTS/DUES_REVENUE/2012-2023DUES_REVENU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Dues Revenue 2012</a:t>
            </a:r>
            <a:r>
              <a:rPr lang="en-US" sz="1800" b="1" baseline="0" dirty="0"/>
              <a:t> - 2023</a:t>
            </a:r>
            <a:endParaRPr lang="en-US"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cat>
            <c:numRef>
              <c:f>Sheet1!$B$5:$M$5</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formatCode="m/d/yyyy">
                  <c:v>45199</c:v>
                </c:pt>
              </c:numCache>
            </c:numRef>
          </c:cat>
          <c:val>
            <c:numRef>
              <c:f>Sheet1!$B$7:$M$7</c:f>
              <c:numCache>
                <c:formatCode>_("$"* #,##0.00_);_("$"* \(#,##0.00\);_("$"* "-"??_);_(@_)</c:formatCode>
                <c:ptCount val="12"/>
                <c:pt idx="0">
                  <c:v>4835440.78</c:v>
                </c:pt>
                <c:pt idx="1">
                  <c:v>4550773.4800000004</c:v>
                </c:pt>
                <c:pt idx="2">
                  <c:v>4195372.5999999996</c:v>
                </c:pt>
                <c:pt idx="3">
                  <c:v>3973689.73</c:v>
                </c:pt>
                <c:pt idx="4">
                  <c:v>3727831.71</c:v>
                </c:pt>
                <c:pt idx="5">
                  <c:v>3493933.58</c:v>
                </c:pt>
                <c:pt idx="6">
                  <c:v>3272232.01</c:v>
                </c:pt>
                <c:pt idx="7">
                  <c:v>2982623.22</c:v>
                </c:pt>
                <c:pt idx="8">
                  <c:v>2766932.75</c:v>
                </c:pt>
                <c:pt idx="9">
                  <c:v>2513836.71</c:v>
                </c:pt>
                <c:pt idx="10">
                  <c:v>2472067.2400000002</c:v>
                </c:pt>
                <c:pt idx="11">
                  <c:v>2140537.21</c:v>
                </c:pt>
              </c:numCache>
            </c:numRef>
          </c:val>
          <c:extLst>
            <c:ext xmlns:c16="http://schemas.microsoft.com/office/drawing/2014/chart" uri="{C3380CC4-5D6E-409C-BE32-E72D297353CC}">
              <c16:uniqueId val="{00000000-5600-46FD-8802-B952C4F7BCC0}"/>
            </c:ext>
          </c:extLst>
        </c:ser>
        <c:dLbls>
          <c:showLegendKey val="0"/>
          <c:showVal val="0"/>
          <c:showCatName val="0"/>
          <c:showSerName val="0"/>
          <c:showPercent val="0"/>
          <c:showBubbleSize val="0"/>
        </c:dLbls>
        <c:gapWidth val="219"/>
        <c:overlap val="-27"/>
        <c:axId val="1958838431"/>
        <c:axId val="981328255"/>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Sheet1!$B$5:$M$5</c15:sqref>
                        </c15:formulaRef>
                      </c:ext>
                    </c:extLst>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formatCode="m/d/yyyy">
                        <c:v>45199</c:v>
                      </c:pt>
                    </c:numCache>
                  </c:numRef>
                </c:cat>
                <c:val>
                  <c:numRef>
                    <c:extLst>
                      <c:ext uri="{02D57815-91ED-43cb-92C2-25804820EDAC}">
                        <c15:formulaRef>
                          <c15:sqref>Sheet1!$B$6:$M$6</c15:sqref>
                        </c15:formulaRef>
                      </c:ext>
                    </c:extLst>
                    <c:numCache>
                      <c:formatCode>General</c:formatCode>
                      <c:ptCount val="12"/>
                    </c:numCache>
                  </c:numRef>
                </c:val>
                <c:extLst>
                  <c:ext xmlns:c16="http://schemas.microsoft.com/office/drawing/2014/chart" uri="{C3380CC4-5D6E-409C-BE32-E72D297353CC}">
                    <c16:uniqueId val="{00000001-5600-46FD-8802-B952C4F7BCC0}"/>
                  </c:ext>
                </c:extLst>
              </c15:ser>
            </c15:filteredBarSeries>
          </c:ext>
        </c:extLst>
      </c:barChart>
      <c:catAx>
        <c:axId val="1958838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81328255"/>
        <c:crosses val="autoZero"/>
        <c:auto val="1"/>
        <c:lblAlgn val="ctr"/>
        <c:lblOffset val="100"/>
        <c:noMultiLvlLbl val="0"/>
      </c:catAx>
      <c:valAx>
        <c:axId val="981328255"/>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958838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8930C-BF03-462D-B874-48790DC3263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3CFC6AB-8B2A-454F-9C80-929ABCDBE6CD}">
      <dgm:prSet custT="1"/>
      <dgm:spPr/>
      <dgm:t>
        <a:bodyPr/>
        <a:lstStyle/>
        <a:p>
          <a:r>
            <a:rPr lang="en-US" sz="4000" b="1" dirty="0">
              <a:solidFill>
                <a:schemeClr val="bg1"/>
              </a:solidFill>
            </a:rPr>
            <a:t>•Membership</a:t>
          </a:r>
          <a:endParaRPr lang="en-US" sz="4000" b="1" dirty="0"/>
        </a:p>
      </dgm:t>
    </dgm:pt>
    <dgm:pt modelId="{AD33C267-3364-4E0B-A341-51D07A1FD413}" type="parTrans" cxnId="{2AB12D14-5817-4DD8-B860-209D08786D51}">
      <dgm:prSet/>
      <dgm:spPr/>
      <dgm:t>
        <a:bodyPr/>
        <a:lstStyle/>
        <a:p>
          <a:endParaRPr lang="en-US"/>
        </a:p>
      </dgm:t>
    </dgm:pt>
    <dgm:pt modelId="{2E0AB83C-7ED6-44EC-9166-D6A6AF81E53F}" type="sibTrans" cxnId="{2AB12D14-5817-4DD8-B860-209D08786D51}">
      <dgm:prSet/>
      <dgm:spPr/>
      <dgm:t>
        <a:bodyPr/>
        <a:lstStyle/>
        <a:p>
          <a:endParaRPr lang="en-US"/>
        </a:p>
      </dgm:t>
    </dgm:pt>
    <dgm:pt modelId="{36E10C2D-61ED-4B86-85CD-B40A431F915F}">
      <dgm:prSet custT="1"/>
      <dgm:spPr/>
      <dgm:t>
        <a:bodyPr/>
        <a:lstStyle/>
        <a:p>
          <a:r>
            <a:rPr lang="en-US" sz="4000" b="1" dirty="0"/>
            <a:t>Non-Dues Revenue </a:t>
          </a:r>
        </a:p>
      </dgm:t>
    </dgm:pt>
    <dgm:pt modelId="{05E4F854-25FE-4805-B8DD-71332F033712}" type="parTrans" cxnId="{ED51B5DA-C0D2-4AD0-A341-A85E6A9B064F}">
      <dgm:prSet/>
      <dgm:spPr/>
      <dgm:t>
        <a:bodyPr/>
        <a:lstStyle/>
        <a:p>
          <a:endParaRPr lang="en-US"/>
        </a:p>
      </dgm:t>
    </dgm:pt>
    <dgm:pt modelId="{C4386607-15C8-4B91-9EB4-143B90635127}" type="sibTrans" cxnId="{ED51B5DA-C0D2-4AD0-A341-A85E6A9B064F}">
      <dgm:prSet/>
      <dgm:spPr/>
      <dgm:t>
        <a:bodyPr/>
        <a:lstStyle/>
        <a:p>
          <a:endParaRPr lang="en-US"/>
        </a:p>
      </dgm:t>
    </dgm:pt>
    <dgm:pt modelId="{252522BE-9969-46DA-A860-67FE0B762F1E}">
      <dgm:prSet custT="1"/>
      <dgm:spPr/>
      <dgm:t>
        <a:bodyPr/>
        <a:lstStyle/>
        <a:p>
          <a:r>
            <a:rPr lang="en-US" sz="4000" b="1" dirty="0"/>
            <a:t>Governance</a:t>
          </a:r>
        </a:p>
      </dgm:t>
    </dgm:pt>
    <dgm:pt modelId="{9486D131-7D6D-40AA-8677-A651D76FD50E}" type="parTrans" cxnId="{1A828293-5447-4BB9-B515-846E4347C9AF}">
      <dgm:prSet/>
      <dgm:spPr/>
      <dgm:t>
        <a:bodyPr/>
        <a:lstStyle/>
        <a:p>
          <a:endParaRPr lang="en-US"/>
        </a:p>
      </dgm:t>
    </dgm:pt>
    <dgm:pt modelId="{67AE24F8-D889-4FB0-9D57-CCF32E4E778B}" type="sibTrans" cxnId="{1A828293-5447-4BB9-B515-846E4347C9AF}">
      <dgm:prSet/>
      <dgm:spPr/>
      <dgm:t>
        <a:bodyPr/>
        <a:lstStyle/>
        <a:p>
          <a:endParaRPr lang="en-US"/>
        </a:p>
      </dgm:t>
    </dgm:pt>
    <dgm:pt modelId="{82CDAC2C-87DA-4D9C-B597-38C1C31A71B4}">
      <dgm:prSet custT="1"/>
      <dgm:spPr/>
      <dgm:t>
        <a:bodyPr/>
        <a:lstStyle/>
        <a:p>
          <a:r>
            <a:rPr lang="en-US" sz="4000" b="1" dirty="0"/>
            <a:t>Communications</a:t>
          </a:r>
        </a:p>
      </dgm:t>
    </dgm:pt>
    <dgm:pt modelId="{667A14B6-FE52-4C4C-AB3A-98CB50B2A5C1}" type="parTrans" cxnId="{27294D5F-0AE7-43F4-8668-89D43674795B}">
      <dgm:prSet/>
      <dgm:spPr/>
      <dgm:t>
        <a:bodyPr/>
        <a:lstStyle/>
        <a:p>
          <a:endParaRPr lang="en-US"/>
        </a:p>
      </dgm:t>
    </dgm:pt>
    <dgm:pt modelId="{8CDFD1C2-DCFA-40D1-9CFB-BA16E9D90194}" type="sibTrans" cxnId="{27294D5F-0AE7-43F4-8668-89D43674795B}">
      <dgm:prSet/>
      <dgm:spPr/>
      <dgm:t>
        <a:bodyPr/>
        <a:lstStyle/>
        <a:p>
          <a:endParaRPr lang="en-US"/>
        </a:p>
      </dgm:t>
    </dgm:pt>
    <dgm:pt modelId="{492148EC-89FC-47C4-8ACD-E4C6284E75C6}">
      <dgm:prSet custT="1"/>
      <dgm:spPr/>
      <dgm:t>
        <a:bodyPr/>
        <a:lstStyle/>
        <a:p>
          <a:r>
            <a:rPr lang="en-US" sz="4000" b="1" dirty="0"/>
            <a:t>Advocacy </a:t>
          </a:r>
        </a:p>
      </dgm:t>
    </dgm:pt>
    <dgm:pt modelId="{F74B440E-0733-4096-A22E-A0FA92D456A0}" type="parTrans" cxnId="{D5682A55-EC3B-4A04-A50D-224FF0CB6957}">
      <dgm:prSet/>
      <dgm:spPr/>
    </dgm:pt>
    <dgm:pt modelId="{209A2A38-F6AF-4998-BAEE-77536CA13B62}" type="sibTrans" cxnId="{D5682A55-EC3B-4A04-A50D-224FF0CB6957}">
      <dgm:prSet/>
      <dgm:spPr/>
    </dgm:pt>
    <dgm:pt modelId="{B257BE74-98F1-42C7-8089-E35F3EC4229A}" type="pres">
      <dgm:prSet presAssocID="{9708930C-BF03-462D-B874-48790DC32631}" presName="Name0" presStyleCnt="0">
        <dgm:presLayoutVars>
          <dgm:dir/>
          <dgm:resizeHandles val="exact"/>
        </dgm:presLayoutVars>
      </dgm:prSet>
      <dgm:spPr/>
    </dgm:pt>
    <dgm:pt modelId="{F1731CDD-8CA6-4387-B38B-C27A7CC9149A}" type="pres">
      <dgm:prSet presAssocID="{9708930C-BF03-462D-B874-48790DC32631}" presName="cycle" presStyleCnt="0"/>
      <dgm:spPr/>
    </dgm:pt>
    <dgm:pt modelId="{39A25722-138E-4F93-A123-A73088AA67F2}" type="pres">
      <dgm:prSet presAssocID="{33CFC6AB-8B2A-454F-9C80-929ABCDBE6CD}" presName="nodeFirstNode" presStyleLbl="node1" presStyleIdx="0" presStyleCnt="1" custScaleY="187713" custRadScaleRad="102007" custRadScaleInc="-17">
        <dgm:presLayoutVars>
          <dgm:bulletEnabled val="1"/>
        </dgm:presLayoutVars>
      </dgm:prSet>
      <dgm:spPr/>
    </dgm:pt>
  </dgm:ptLst>
  <dgm:cxnLst>
    <dgm:cxn modelId="{BCC33D0A-D353-47B8-8A1C-30B8A7ACEA4F}" type="presOf" srcId="{9708930C-BF03-462D-B874-48790DC32631}" destId="{B257BE74-98F1-42C7-8089-E35F3EC4229A}" srcOrd="0" destOrd="0" presId="urn:microsoft.com/office/officeart/2005/8/layout/cycle3"/>
    <dgm:cxn modelId="{2AB12D14-5817-4DD8-B860-209D08786D51}" srcId="{9708930C-BF03-462D-B874-48790DC32631}" destId="{33CFC6AB-8B2A-454F-9C80-929ABCDBE6CD}" srcOrd="0" destOrd="0" parTransId="{AD33C267-3364-4E0B-A341-51D07A1FD413}" sibTransId="{2E0AB83C-7ED6-44EC-9166-D6A6AF81E53F}"/>
    <dgm:cxn modelId="{D7A5AD40-2BF5-4CB3-B758-EA75DBE33101}" type="presOf" srcId="{252522BE-9969-46DA-A860-67FE0B762F1E}" destId="{39A25722-138E-4F93-A123-A73088AA67F2}" srcOrd="0" destOrd="2" presId="urn:microsoft.com/office/officeart/2005/8/layout/cycle3"/>
    <dgm:cxn modelId="{27294D5F-0AE7-43F4-8668-89D43674795B}" srcId="{33CFC6AB-8B2A-454F-9C80-929ABCDBE6CD}" destId="{82CDAC2C-87DA-4D9C-B597-38C1C31A71B4}" srcOrd="3" destOrd="0" parTransId="{667A14B6-FE52-4C4C-AB3A-98CB50B2A5C1}" sibTransId="{8CDFD1C2-DCFA-40D1-9CFB-BA16E9D90194}"/>
    <dgm:cxn modelId="{D5682A55-EC3B-4A04-A50D-224FF0CB6957}" srcId="{33CFC6AB-8B2A-454F-9C80-929ABCDBE6CD}" destId="{492148EC-89FC-47C4-8ACD-E4C6284E75C6}" srcOrd="2" destOrd="0" parTransId="{F74B440E-0733-4096-A22E-A0FA92D456A0}" sibTransId="{209A2A38-F6AF-4998-BAEE-77536CA13B62}"/>
    <dgm:cxn modelId="{5FD4588F-5F2B-4451-81EF-3A626A05B61D}" type="presOf" srcId="{492148EC-89FC-47C4-8ACD-E4C6284E75C6}" destId="{39A25722-138E-4F93-A123-A73088AA67F2}" srcOrd="0" destOrd="3" presId="urn:microsoft.com/office/officeart/2005/8/layout/cycle3"/>
    <dgm:cxn modelId="{1A828293-5447-4BB9-B515-846E4347C9AF}" srcId="{33CFC6AB-8B2A-454F-9C80-929ABCDBE6CD}" destId="{252522BE-9969-46DA-A860-67FE0B762F1E}" srcOrd="1" destOrd="0" parTransId="{9486D131-7D6D-40AA-8677-A651D76FD50E}" sibTransId="{67AE24F8-D889-4FB0-9D57-CCF32E4E778B}"/>
    <dgm:cxn modelId="{9E869AC6-FF7F-401B-A45C-FDC6C516D994}" type="presOf" srcId="{36E10C2D-61ED-4B86-85CD-B40A431F915F}" destId="{39A25722-138E-4F93-A123-A73088AA67F2}" srcOrd="0" destOrd="1" presId="urn:microsoft.com/office/officeart/2005/8/layout/cycle3"/>
    <dgm:cxn modelId="{C6581DD2-FC09-428C-939E-B685BEE879AD}" type="presOf" srcId="{82CDAC2C-87DA-4D9C-B597-38C1C31A71B4}" destId="{39A25722-138E-4F93-A123-A73088AA67F2}" srcOrd="0" destOrd="4" presId="urn:microsoft.com/office/officeart/2005/8/layout/cycle3"/>
    <dgm:cxn modelId="{ED51B5DA-C0D2-4AD0-A341-A85E6A9B064F}" srcId="{33CFC6AB-8B2A-454F-9C80-929ABCDBE6CD}" destId="{36E10C2D-61ED-4B86-85CD-B40A431F915F}" srcOrd="0" destOrd="0" parTransId="{05E4F854-25FE-4805-B8DD-71332F033712}" sibTransId="{C4386607-15C8-4B91-9EB4-143B90635127}"/>
    <dgm:cxn modelId="{DFAD04F5-4D47-45BE-879D-64054A7869B9}" type="presOf" srcId="{33CFC6AB-8B2A-454F-9C80-929ABCDBE6CD}" destId="{39A25722-138E-4F93-A123-A73088AA67F2}" srcOrd="0" destOrd="0" presId="urn:microsoft.com/office/officeart/2005/8/layout/cycle3"/>
    <dgm:cxn modelId="{6AF597DD-0914-4DF1-A663-1E37F8533F8B}" type="presParOf" srcId="{B257BE74-98F1-42C7-8089-E35F3EC4229A}" destId="{F1731CDD-8CA6-4387-B38B-C27A7CC9149A}" srcOrd="0" destOrd="0" presId="urn:microsoft.com/office/officeart/2005/8/layout/cycle3"/>
    <dgm:cxn modelId="{51528A5F-B7DA-43EB-BBCC-3DB618503187}" type="presParOf" srcId="{F1731CDD-8CA6-4387-B38B-C27A7CC9149A}" destId="{39A25722-138E-4F93-A123-A73088AA67F2}" srcOrd="0"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9F59A6-CE6E-4BE4-9B15-3F104D1C2F4E}"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DBC68072-8254-4585-9551-ED297AFAC8E3}">
      <dgm:prSet/>
      <dgm:spPr/>
      <dgm:t>
        <a:bodyPr/>
        <a:lstStyle/>
        <a:p>
          <a:r>
            <a:rPr lang="en-US" b="1" dirty="0">
              <a:latin typeface="Verdana" panose="020B0604030504040204" pitchFamily="34" charset="0"/>
              <a:ea typeface="Verdana" panose="020B0604030504040204" pitchFamily="34" charset="0"/>
            </a:rPr>
            <a:t>Staff review current draft, make edits (2023 YE) </a:t>
          </a:r>
        </a:p>
      </dgm:t>
    </dgm:pt>
    <dgm:pt modelId="{A1EC0D56-F137-4C6F-A373-4A729040A528}" type="parTrans" cxnId="{E324B4F5-55C4-4DE8-8232-963E432B993F}">
      <dgm:prSet/>
      <dgm:spPr/>
      <dgm:t>
        <a:bodyPr/>
        <a:lstStyle/>
        <a:p>
          <a:endParaRPr lang="en-US"/>
        </a:p>
      </dgm:t>
    </dgm:pt>
    <dgm:pt modelId="{1A0897C9-9433-4EE5-AE66-CBCEB9A90AB7}" type="sibTrans" cxnId="{E324B4F5-55C4-4DE8-8232-963E432B993F}">
      <dgm:prSet/>
      <dgm:spPr/>
      <dgm:t>
        <a:bodyPr/>
        <a:lstStyle/>
        <a:p>
          <a:endParaRPr lang="en-US"/>
        </a:p>
      </dgm:t>
    </dgm:pt>
    <dgm:pt modelId="{F1281832-C023-4BE0-A229-2323DD4F857D}">
      <dgm:prSet custT="1"/>
      <dgm:spPr/>
      <dgm:t>
        <a:bodyPr/>
        <a:lstStyle/>
        <a:p>
          <a:r>
            <a:rPr lang="en-US" sz="2200" b="1" dirty="0">
              <a:latin typeface="Verdana" panose="020B0604030504040204" pitchFamily="34" charset="0"/>
              <a:ea typeface="Verdana" panose="020B0604030504040204" pitchFamily="34" charset="0"/>
            </a:rPr>
            <a:t>Present revised draft to leadership (Q1 2024)</a:t>
          </a:r>
        </a:p>
      </dgm:t>
    </dgm:pt>
    <dgm:pt modelId="{B856C6B1-A733-42CB-83E1-7CD87C124718}" type="parTrans" cxnId="{C7EFC64C-6C29-47BD-B44B-A3C2B14E45B1}">
      <dgm:prSet/>
      <dgm:spPr/>
      <dgm:t>
        <a:bodyPr/>
        <a:lstStyle/>
        <a:p>
          <a:endParaRPr lang="en-US"/>
        </a:p>
      </dgm:t>
    </dgm:pt>
    <dgm:pt modelId="{AF95256C-7F66-4C19-B13E-C0F55E6E7B2F}" type="sibTrans" cxnId="{C7EFC64C-6C29-47BD-B44B-A3C2B14E45B1}">
      <dgm:prSet/>
      <dgm:spPr/>
      <dgm:t>
        <a:bodyPr/>
        <a:lstStyle/>
        <a:p>
          <a:endParaRPr lang="en-US"/>
        </a:p>
      </dgm:t>
    </dgm:pt>
    <dgm:pt modelId="{180363F2-5750-4153-933C-165A326D2B90}">
      <dgm:prSet custT="1"/>
      <dgm:spPr/>
      <dgm:t>
        <a:bodyPr/>
        <a:lstStyle/>
        <a:p>
          <a:r>
            <a:rPr lang="en-US" sz="2000" b="1" dirty="0">
              <a:latin typeface="Verdana" panose="020B0604030504040204" pitchFamily="34" charset="0"/>
              <a:ea typeface="Verdana" panose="020B0604030504040204" pitchFamily="34" charset="0"/>
            </a:rPr>
            <a:t>Execute (begin Q2 2024)</a:t>
          </a:r>
        </a:p>
      </dgm:t>
    </dgm:pt>
    <dgm:pt modelId="{3F6F3ACD-5981-458D-8BE5-54DD6202299C}" type="parTrans" cxnId="{80F5A202-6481-4B3C-A87B-617239DC6F13}">
      <dgm:prSet/>
      <dgm:spPr/>
      <dgm:t>
        <a:bodyPr/>
        <a:lstStyle/>
        <a:p>
          <a:endParaRPr lang="en-US"/>
        </a:p>
      </dgm:t>
    </dgm:pt>
    <dgm:pt modelId="{E4B62012-F166-4F19-B430-A9307B066F93}" type="sibTrans" cxnId="{80F5A202-6481-4B3C-A87B-617239DC6F13}">
      <dgm:prSet/>
      <dgm:spPr/>
      <dgm:t>
        <a:bodyPr/>
        <a:lstStyle/>
        <a:p>
          <a:endParaRPr lang="en-US"/>
        </a:p>
      </dgm:t>
    </dgm:pt>
    <dgm:pt modelId="{8B34AEC2-39C7-4E09-9E61-F85865A012C7}" type="pres">
      <dgm:prSet presAssocID="{3C9F59A6-CE6E-4BE4-9B15-3F104D1C2F4E}" presName="Name0" presStyleCnt="0">
        <dgm:presLayoutVars>
          <dgm:dir/>
          <dgm:animLvl val="lvl"/>
          <dgm:resizeHandles val="exact"/>
        </dgm:presLayoutVars>
      </dgm:prSet>
      <dgm:spPr/>
    </dgm:pt>
    <dgm:pt modelId="{FDB85487-60C1-4644-A6BE-5BF87E03D77D}" type="pres">
      <dgm:prSet presAssocID="{DBC68072-8254-4585-9551-ED297AFAC8E3}" presName="parTxOnly" presStyleLbl="node1" presStyleIdx="0" presStyleCnt="3" custScaleX="121526" custScaleY="151880">
        <dgm:presLayoutVars>
          <dgm:chMax val="0"/>
          <dgm:chPref val="0"/>
          <dgm:bulletEnabled val="1"/>
        </dgm:presLayoutVars>
      </dgm:prSet>
      <dgm:spPr/>
    </dgm:pt>
    <dgm:pt modelId="{A62EDC81-433D-448C-B428-293AB4076742}" type="pres">
      <dgm:prSet presAssocID="{1A0897C9-9433-4EE5-AE66-CBCEB9A90AB7}" presName="parTxOnlySpace" presStyleCnt="0"/>
      <dgm:spPr/>
    </dgm:pt>
    <dgm:pt modelId="{B0EA8D76-2DEB-44B3-B620-67CFF869B64A}" type="pres">
      <dgm:prSet presAssocID="{F1281832-C023-4BE0-A229-2323DD4F857D}" presName="parTxOnly" presStyleLbl="node1" presStyleIdx="1" presStyleCnt="3" custScaleX="125076" custScaleY="152580">
        <dgm:presLayoutVars>
          <dgm:chMax val="0"/>
          <dgm:chPref val="0"/>
          <dgm:bulletEnabled val="1"/>
        </dgm:presLayoutVars>
      </dgm:prSet>
      <dgm:spPr/>
    </dgm:pt>
    <dgm:pt modelId="{A3F5E621-B9FC-4BD2-8D64-FE0102C58270}" type="pres">
      <dgm:prSet presAssocID="{AF95256C-7F66-4C19-B13E-C0F55E6E7B2F}" presName="parTxOnlySpace" presStyleCnt="0"/>
      <dgm:spPr/>
    </dgm:pt>
    <dgm:pt modelId="{773B69D5-C684-499D-A833-766665556EAE}" type="pres">
      <dgm:prSet presAssocID="{180363F2-5750-4153-933C-165A326D2B90}" presName="parTxOnly" presStyleLbl="node1" presStyleIdx="2" presStyleCnt="3" custScaleX="120416" custScaleY="156081" custLinFactNeighborX="-9484">
        <dgm:presLayoutVars>
          <dgm:chMax val="0"/>
          <dgm:chPref val="0"/>
          <dgm:bulletEnabled val="1"/>
        </dgm:presLayoutVars>
      </dgm:prSet>
      <dgm:spPr/>
    </dgm:pt>
  </dgm:ptLst>
  <dgm:cxnLst>
    <dgm:cxn modelId="{80F5A202-6481-4B3C-A87B-617239DC6F13}" srcId="{3C9F59A6-CE6E-4BE4-9B15-3F104D1C2F4E}" destId="{180363F2-5750-4153-933C-165A326D2B90}" srcOrd="2" destOrd="0" parTransId="{3F6F3ACD-5981-458D-8BE5-54DD6202299C}" sibTransId="{E4B62012-F166-4F19-B430-A9307B066F93}"/>
    <dgm:cxn modelId="{C7EFC64C-6C29-47BD-B44B-A3C2B14E45B1}" srcId="{3C9F59A6-CE6E-4BE4-9B15-3F104D1C2F4E}" destId="{F1281832-C023-4BE0-A229-2323DD4F857D}" srcOrd="1" destOrd="0" parTransId="{B856C6B1-A733-42CB-83E1-7CD87C124718}" sibTransId="{AF95256C-7F66-4C19-B13E-C0F55E6E7B2F}"/>
    <dgm:cxn modelId="{AEC6298B-2AC2-4B22-89F3-F3FE76907389}" type="presOf" srcId="{DBC68072-8254-4585-9551-ED297AFAC8E3}" destId="{FDB85487-60C1-4644-A6BE-5BF87E03D77D}" srcOrd="0" destOrd="0" presId="urn:microsoft.com/office/officeart/2005/8/layout/chevron1"/>
    <dgm:cxn modelId="{ECA97A8F-4386-4CFE-BCF3-459FEE245A04}" type="presOf" srcId="{180363F2-5750-4153-933C-165A326D2B90}" destId="{773B69D5-C684-499D-A833-766665556EAE}" srcOrd="0" destOrd="0" presId="urn:microsoft.com/office/officeart/2005/8/layout/chevron1"/>
    <dgm:cxn modelId="{3336729A-EC46-47F9-BADF-20FA4CC9896F}" type="presOf" srcId="{3C9F59A6-CE6E-4BE4-9B15-3F104D1C2F4E}" destId="{8B34AEC2-39C7-4E09-9E61-F85865A012C7}" srcOrd="0" destOrd="0" presId="urn:microsoft.com/office/officeart/2005/8/layout/chevron1"/>
    <dgm:cxn modelId="{E324B4F5-55C4-4DE8-8232-963E432B993F}" srcId="{3C9F59A6-CE6E-4BE4-9B15-3F104D1C2F4E}" destId="{DBC68072-8254-4585-9551-ED297AFAC8E3}" srcOrd="0" destOrd="0" parTransId="{A1EC0D56-F137-4C6F-A373-4A729040A528}" sibTransId="{1A0897C9-9433-4EE5-AE66-CBCEB9A90AB7}"/>
    <dgm:cxn modelId="{3C7CD2FB-DE45-462F-A62C-01F44AC63065}" type="presOf" srcId="{F1281832-C023-4BE0-A229-2323DD4F857D}" destId="{B0EA8D76-2DEB-44B3-B620-67CFF869B64A}" srcOrd="0" destOrd="0" presId="urn:microsoft.com/office/officeart/2005/8/layout/chevron1"/>
    <dgm:cxn modelId="{C1D1702B-019F-4371-BF11-3376CA08BA70}" type="presParOf" srcId="{8B34AEC2-39C7-4E09-9E61-F85865A012C7}" destId="{FDB85487-60C1-4644-A6BE-5BF87E03D77D}" srcOrd="0" destOrd="0" presId="urn:microsoft.com/office/officeart/2005/8/layout/chevron1"/>
    <dgm:cxn modelId="{D2A30539-3CC2-4FFE-9129-13F9E3CAC58D}" type="presParOf" srcId="{8B34AEC2-39C7-4E09-9E61-F85865A012C7}" destId="{A62EDC81-433D-448C-B428-293AB4076742}" srcOrd="1" destOrd="0" presId="urn:microsoft.com/office/officeart/2005/8/layout/chevron1"/>
    <dgm:cxn modelId="{D3641181-962C-487D-9F80-3B5F6EEA283B}" type="presParOf" srcId="{8B34AEC2-39C7-4E09-9E61-F85865A012C7}" destId="{B0EA8D76-2DEB-44B3-B620-67CFF869B64A}" srcOrd="2" destOrd="0" presId="urn:microsoft.com/office/officeart/2005/8/layout/chevron1"/>
    <dgm:cxn modelId="{F8BD32CE-A4DD-458D-BABC-C6E46D82AFE9}" type="presParOf" srcId="{8B34AEC2-39C7-4E09-9E61-F85865A012C7}" destId="{A3F5E621-B9FC-4BD2-8D64-FE0102C58270}" srcOrd="3" destOrd="0" presId="urn:microsoft.com/office/officeart/2005/8/layout/chevron1"/>
    <dgm:cxn modelId="{F3B72D17-67CD-4E19-B5B4-B8D460742707}" type="presParOf" srcId="{8B34AEC2-39C7-4E09-9E61-F85865A012C7}" destId="{773B69D5-C684-499D-A833-766665556EAE}"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15CAEE-9DE6-456A-9AFA-0619CC52527B}"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85EE313D-5479-4D2F-872D-4961755D681A}">
      <dgm:prSet custT="1"/>
      <dgm:spPr/>
      <dgm:t>
        <a:bodyPr/>
        <a:lstStyle/>
        <a:p>
          <a:pPr>
            <a:lnSpc>
              <a:spcPct val="100000"/>
            </a:lnSpc>
            <a:defRPr b="1"/>
          </a:pPr>
          <a:r>
            <a:rPr lang="en-US" sz="1800" dirty="0">
              <a:latin typeface="Verdana" panose="020B0604030504040204" pitchFamily="34" charset="0"/>
              <a:ea typeface="Verdana" panose="020B0604030504040204" pitchFamily="34" charset="0"/>
            </a:rPr>
            <a:t>ID 3 proactive issues for next two legislative sessions, e.g.:</a:t>
          </a:r>
        </a:p>
      </dgm:t>
    </dgm:pt>
    <dgm:pt modelId="{0F917CCD-A9CF-49AB-B89F-4DAF63BD613A}" type="parTrans" cxnId="{B5DC1DA1-1851-404A-9593-C120CE579967}">
      <dgm:prSet/>
      <dgm:spPr/>
      <dgm:t>
        <a:bodyPr/>
        <a:lstStyle/>
        <a:p>
          <a:endParaRPr lang="en-US"/>
        </a:p>
      </dgm:t>
    </dgm:pt>
    <dgm:pt modelId="{F381EEC5-8EED-4DBA-AC7A-1A34D1394CD0}" type="sibTrans" cxnId="{B5DC1DA1-1851-404A-9593-C120CE579967}">
      <dgm:prSet/>
      <dgm:spPr/>
      <dgm:t>
        <a:bodyPr/>
        <a:lstStyle/>
        <a:p>
          <a:endParaRPr lang="en-US"/>
        </a:p>
      </dgm:t>
    </dgm:pt>
    <dgm:pt modelId="{30B267CB-14C3-400E-8C06-E7B08F7F19B5}">
      <dgm:prSet custT="1"/>
      <dgm:spPr/>
      <dgm:t>
        <a:bodyPr/>
        <a:lstStyle/>
        <a:p>
          <a:pPr>
            <a:lnSpc>
              <a:spcPct val="100000"/>
            </a:lnSpc>
          </a:pPr>
          <a:r>
            <a:rPr lang="en-US" sz="1600" dirty="0">
              <a:latin typeface="Verdana" panose="020B0604030504040204" pitchFamily="34" charset="0"/>
              <a:ea typeface="Verdana" panose="020B0604030504040204" pitchFamily="34" charset="0"/>
            </a:rPr>
            <a:t>Reduce insurance hassles:  Revised Gold Card Pre-auth limits on plans</a:t>
          </a:r>
        </a:p>
        <a:p>
          <a:pPr>
            <a:lnSpc>
              <a:spcPct val="100000"/>
            </a:lnSpc>
          </a:pPr>
          <a:r>
            <a:rPr lang="en-US" sz="1600" dirty="0">
              <a:latin typeface="Verdana" panose="020B0604030504040204" pitchFamily="34" charset="0"/>
              <a:ea typeface="Verdana" panose="020B0604030504040204" pitchFamily="34" charset="0"/>
            </a:rPr>
            <a:t>Better pay, conditions:  Network adequacy reform </a:t>
          </a:r>
        </a:p>
      </dgm:t>
    </dgm:pt>
    <dgm:pt modelId="{E749EC48-AD6A-4F38-8A9A-FA3DD9A63C86}" type="parTrans" cxnId="{EF4E7077-6DB9-4062-AACA-82C007ABC34B}">
      <dgm:prSet/>
      <dgm:spPr/>
      <dgm:t>
        <a:bodyPr/>
        <a:lstStyle/>
        <a:p>
          <a:endParaRPr lang="en-US"/>
        </a:p>
      </dgm:t>
    </dgm:pt>
    <dgm:pt modelId="{7E0D89C1-F255-4B7A-B00E-8F543D59111E}" type="sibTrans" cxnId="{EF4E7077-6DB9-4062-AACA-82C007ABC34B}">
      <dgm:prSet/>
      <dgm:spPr/>
      <dgm:t>
        <a:bodyPr/>
        <a:lstStyle/>
        <a:p>
          <a:endParaRPr lang="en-US"/>
        </a:p>
      </dgm:t>
    </dgm:pt>
    <dgm:pt modelId="{4696221E-A18C-4E31-82F4-3A393DF54AE2}">
      <dgm:prSet custT="1"/>
      <dgm:spPr/>
      <dgm:t>
        <a:bodyPr/>
        <a:lstStyle/>
        <a:p>
          <a:pPr>
            <a:lnSpc>
              <a:spcPct val="100000"/>
            </a:lnSpc>
            <a:defRPr b="1"/>
          </a:pPr>
          <a:r>
            <a:rPr lang="en-US" sz="1800" dirty="0">
              <a:latin typeface="Verdana" panose="020B0604030504040204" pitchFamily="34" charset="0"/>
              <a:ea typeface="Verdana" panose="020B0604030504040204" pitchFamily="34" charset="0"/>
            </a:rPr>
            <a:t>Improve advocacy communication to members</a:t>
          </a:r>
        </a:p>
      </dgm:t>
    </dgm:pt>
    <dgm:pt modelId="{9C66D694-E502-4ADB-A8D3-9E41A4561D43}" type="parTrans" cxnId="{A84A9601-6203-46BD-AD39-23E724876E8E}">
      <dgm:prSet/>
      <dgm:spPr/>
      <dgm:t>
        <a:bodyPr/>
        <a:lstStyle/>
        <a:p>
          <a:endParaRPr lang="en-US"/>
        </a:p>
      </dgm:t>
    </dgm:pt>
    <dgm:pt modelId="{A5081332-A675-4F8F-ABB7-3D248B232C27}" type="sibTrans" cxnId="{A84A9601-6203-46BD-AD39-23E724876E8E}">
      <dgm:prSet/>
      <dgm:spPr/>
      <dgm:t>
        <a:bodyPr/>
        <a:lstStyle/>
        <a:p>
          <a:endParaRPr lang="en-US"/>
        </a:p>
      </dgm:t>
    </dgm:pt>
    <dgm:pt modelId="{EB06DFD4-C63A-4F1C-A542-6AF2FED3936E}">
      <dgm:prSet custT="1"/>
      <dgm:spPr/>
      <dgm:t>
        <a:bodyPr/>
        <a:lstStyle/>
        <a:p>
          <a:pPr>
            <a:lnSpc>
              <a:spcPct val="100000"/>
            </a:lnSpc>
          </a:pPr>
          <a:r>
            <a:rPr lang="en-US" sz="1600" dirty="0">
              <a:latin typeface="Verdana" panose="020B0604030504040204" pitchFamily="34" charset="0"/>
              <a:ea typeface="Verdana" panose="020B0604030504040204" pitchFamily="34" charset="0"/>
            </a:rPr>
            <a:t>GFA as example:  combined emails, Pulse, Insider, social media, presentations </a:t>
          </a:r>
        </a:p>
      </dgm:t>
    </dgm:pt>
    <dgm:pt modelId="{609181FC-35DF-4B74-90A4-0C048BE65D2A}" type="parTrans" cxnId="{B4938BDD-6801-4475-85AD-2B47CCF463E0}">
      <dgm:prSet/>
      <dgm:spPr/>
      <dgm:t>
        <a:bodyPr/>
        <a:lstStyle/>
        <a:p>
          <a:endParaRPr lang="en-US"/>
        </a:p>
      </dgm:t>
    </dgm:pt>
    <dgm:pt modelId="{7421A929-4F7C-483D-887C-8CFDAD61BA22}" type="sibTrans" cxnId="{B4938BDD-6801-4475-85AD-2B47CCF463E0}">
      <dgm:prSet/>
      <dgm:spPr/>
      <dgm:t>
        <a:bodyPr/>
        <a:lstStyle/>
        <a:p>
          <a:endParaRPr lang="en-US"/>
        </a:p>
      </dgm:t>
    </dgm:pt>
    <dgm:pt modelId="{EF93F417-1C69-4E24-8562-2247500C319D}">
      <dgm:prSet custT="1"/>
      <dgm:spPr/>
      <dgm:t>
        <a:bodyPr/>
        <a:lstStyle/>
        <a:p>
          <a:pPr>
            <a:lnSpc>
              <a:spcPct val="100000"/>
            </a:lnSpc>
          </a:pPr>
          <a:r>
            <a:rPr lang="en-US" sz="1600" dirty="0">
              <a:latin typeface="Verdana" panose="020B0604030504040204" pitchFamily="34" charset="0"/>
              <a:ea typeface="Verdana" panose="020B0604030504040204" pitchFamily="34" charset="0"/>
            </a:rPr>
            <a:t>Work on interactive communications</a:t>
          </a:r>
        </a:p>
      </dgm:t>
    </dgm:pt>
    <dgm:pt modelId="{05974B1D-49D4-47CA-A499-8AAE0CEE0E4E}" type="parTrans" cxnId="{43A2D0D0-CFD3-489E-BBAA-D4005919E5BB}">
      <dgm:prSet/>
      <dgm:spPr/>
      <dgm:t>
        <a:bodyPr/>
        <a:lstStyle/>
        <a:p>
          <a:endParaRPr lang="en-US"/>
        </a:p>
      </dgm:t>
    </dgm:pt>
    <dgm:pt modelId="{509E8668-6B09-47DF-A814-0352CDB5E92F}" type="sibTrans" cxnId="{43A2D0D0-CFD3-489E-BBAA-D4005919E5BB}">
      <dgm:prSet/>
      <dgm:spPr/>
      <dgm:t>
        <a:bodyPr/>
        <a:lstStyle/>
        <a:p>
          <a:endParaRPr lang="en-US"/>
        </a:p>
      </dgm:t>
    </dgm:pt>
    <dgm:pt modelId="{DB5A5D60-02B4-4567-8CCD-C73C3A689723}">
      <dgm:prSet custT="1"/>
      <dgm:spPr/>
      <dgm:t>
        <a:bodyPr/>
        <a:lstStyle/>
        <a:p>
          <a:pPr>
            <a:lnSpc>
              <a:spcPct val="100000"/>
            </a:lnSpc>
            <a:defRPr b="1"/>
          </a:pPr>
          <a:r>
            <a:rPr lang="en-US" sz="1800" dirty="0"/>
            <a:t>Bolster advocacy effectiveness, including role-playing </a:t>
          </a:r>
        </a:p>
      </dgm:t>
    </dgm:pt>
    <dgm:pt modelId="{0237255F-0409-4210-A0B0-4540217CAA17}" type="parTrans" cxnId="{A108ED93-5186-405A-B1BF-254774B17F8F}">
      <dgm:prSet/>
      <dgm:spPr/>
      <dgm:t>
        <a:bodyPr/>
        <a:lstStyle/>
        <a:p>
          <a:endParaRPr lang="en-US"/>
        </a:p>
      </dgm:t>
    </dgm:pt>
    <dgm:pt modelId="{89681670-65BC-46E6-A5C0-66675A626003}" type="sibTrans" cxnId="{A108ED93-5186-405A-B1BF-254774B17F8F}">
      <dgm:prSet/>
      <dgm:spPr/>
      <dgm:t>
        <a:bodyPr/>
        <a:lstStyle/>
        <a:p>
          <a:endParaRPr lang="en-US"/>
        </a:p>
      </dgm:t>
    </dgm:pt>
    <dgm:pt modelId="{5050256F-85D2-4F90-A074-F205B838E921}">
      <dgm:prSet custT="1"/>
      <dgm:spPr/>
      <dgm:t>
        <a:bodyPr/>
        <a:lstStyle/>
        <a:p>
          <a:pPr>
            <a:lnSpc>
              <a:spcPct val="100000"/>
            </a:lnSpc>
          </a:pPr>
          <a:r>
            <a:rPr lang="en-US" sz="1800" dirty="0"/>
            <a:t>Women’s Leadership Academy</a:t>
          </a:r>
        </a:p>
      </dgm:t>
    </dgm:pt>
    <dgm:pt modelId="{13EE6167-63FC-48FF-9C96-C04549B7D6BF}" type="parTrans" cxnId="{2B124231-F00E-435A-BA3C-6B4E3AB944D9}">
      <dgm:prSet/>
      <dgm:spPr/>
      <dgm:t>
        <a:bodyPr/>
        <a:lstStyle/>
        <a:p>
          <a:endParaRPr lang="en-US"/>
        </a:p>
      </dgm:t>
    </dgm:pt>
    <dgm:pt modelId="{5088B62D-ABE0-44C3-859C-22379B0235A1}" type="sibTrans" cxnId="{2B124231-F00E-435A-BA3C-6B4E3AB944D9}">
      <dgm:prSet/>
      <dgm:spPr/>
      <dgm:t>
        <a:bodyPr/>
        <a:lstStyle/>
        <a:p>
          <a:endParaRPr lang="en-US"/>
        </a:p>
      </dgm:t>
    </dgm:pt>
    <dgm:pt modelId="{526C26E3-AF95-4301-B49C-FAFBE0B56C7B}">
      <dgm:prSet/>
      <dgm:spPr/>
      <dgm:t>
        <a:bodyPr/>
        <a:lstStyle/>
        <a:p>
          <a:pPr>
            <a:lnSpc>
              <a:spcPct val="100000"/>
            </a:lnSpc>
            <a:defRPr b="1"/>
          </a:pPr>
          <a:r>
            <a:rPr lang="en-US" dirty="0"/>
            <a:t>Boost MSSNY PAC’s impact + funding</a:t>
          </a:r>
        </a:p>
      </dgm:t>
    </dgm:pt>
    <dgm:pt modelId="{AEFC1234-2CEE-42FA-96DE-3C969AD846BF}" type="parTrans" cxnId="{43148CBF-D039-4568-A452-475EA8CF4270}">
      <dgm:prSet/>
      <dgm:spPr/>
      <dgm:t>
        <a:bodyPr/>
        <a:lstStyle/>
        <a:p>
          <a:endParaRPr lang="en-US"/>
        </a:p>
      </dgm:t>
    </dgm:pt>
    <dgm:pt modelId="{FFC1CCE9-37F1-4AE2-9092-2A6D0F096769}" type="sibTrans" cxnId="{43148CBF-D039-4568-A452-475EA8CF4270}">
      <dgm:prSet/>
      <dgm:spPr/>
      <dgm:t>
        <a:bodyPr/>
        <a:lstStyle/>
        <a:p>
          <a:endParaRPr lang="en-US"/>
        </a:p>
      </dgm:t>
    </dgm:pt>
    <dgm:pt modelId="{6FEDBE2E-EB22-45BA-9A2A-D0A5FA7BA0AA}">
      <dgm:prSet custT="1"/>
      <dgm:spPr/>
      <dgm:t>
        <a:bodyPr/>
        <a:lstStyle/>
        <a:p>
          <a:pPr>
            <a:lnSpc>
              <a:spcPct val="100000"/>
            </a:lnSpc>
          </a:pPr>
          <a:r>
            <a:rPr lang="en-US" sz="1800" dirty="0"/>
            <a:t>Create culture of contributions:  MSSNY/CMS leaders (e.g., competitions)</a:t>
          </a:r>
        </a:p>
      </dgm:t>
    </dgm:pt>
    <dgm:pt modelId="{07A99F8A-78CA-4B1C-B628-DAF7980A8598}" type="parTrans" cxnId="{8F7875BE-0BD0-47F2-9B1D-0A4B4C1C4389}">
      <dgm:prSet/>
      <dgm:spPr/>
      <dgm:t>
        <a:bodyPr/>
        <a:lstStyle/>
        <a:p>
          <a:endParaRPr lang="en-US"/>
        </a:p>
      </dgm:t>
    </dgm:pt>
    <dgm:pt modelId="{5C77AC9F-3AFF-4754-857C-75AD0163E5EC}" type="sibTrans" cxnId="{8F7875BE-0BD0-47F2-9B1D-0A4B4C1C4389}">
      <dgm:prSet/>
      <dgm:spPr/>
      <dgm:t>
        <a:bodyPr/>
        <a:lstStyle/>
        <a:p>
          <a:endParaRPr lang="en-US"/>
        </a:p>
      </dgm:t>
    </dgm:pt>
    <dgm:pt modelId="{1B86AC9C-3A02-4A38-A469-EB347D01E116}">
      <dgm:prSet custT="1"/>
      <dgm:spPr/>
      <dgm:t>
        <a:bodyPr/>
        <a:lstStyle/>
        <a:p>
          <a:pPr>
            <a:lnSpc>
              <a:spcPct val="100000"/>
            </a:lnSpc>
          </a:pPr>
          <a:r>
            <a:rPr lang="en-US" sz="1800" dirty="0"/>
            <a:t>Capitalize on advocacy wins</a:t>
          </a:r>
        </a:p>
      </dgm:t>
    </dgm:pt>
    <dgm:pt modelId="{C476EE32-C468-4C58-8E87-995B51E075B6}" type="parTrans" cxnId="{29DC60E4-44DD-4703-A421-350B1F210DF9}">
      <dgm:prSet/>
      <dgm:spPr/>
      <dgm:t>
        <a:bodyPr/>
        <a:lstStyle/>
        <a:p>
          <a:endParaRPr lang="en-US"/>
        </a:p>
      </dgm:t>
    </dgm:pt>
    <dgm:pt modelId="{845FAA64-D134-4E4C-AF41-3DBAD3DE3F22}" type="sibTrans" cxnId="{29DC60E4-44DD-4703-A421-350B1F210DF9}">
      <dgm:prSet/>
      <dgm:spPr/>
      <dgm:t>
        <a:bodyPr/>
        <a:lstStyle/>
        <a:p>
          <a:endParaRPr lang="en-US"/>
        </a:p>
      </dgm:t>
    </dgm:pt>
    <dgm:pt modelId="{A9F8D3A3-4D2E-4D18-89F9-E47753C79C6F}">
      <dgm:prSet/>
      <dgm:spPr/>
      <dgm:t>
        <a:bodyPr/>
        <a:lstStyle/>
        <a:p>
          <a:pPr>
            <a:lnSpc>
              <a:spcPct val="100000"/>
            </a:lnSpc>
            <a:defRPr b="1"/>
          </a:pPr>
          <a:r>
            <a:rPr lang="en-US" dirty="0"/>
            <a:t>ID candidates + </a:t>
          </a:r>
          <a:r>
            <a:rPr lang="en-US" dirty="0" err="1"/>
            <a:t>electeds</a:t>
          </a:r>
          <a:r>
            <a:rPr lang="en-US" dirty="0"/>
            <a:t> supportive of MSSNY issues</a:t>
          </a:r>
        </a:p>
      </dgm:t>
    </dgm:pt>
    <dgm:pt modelId="{A6A79D90-7D2C-47C3-A2AE-0BD38D95A55C}" type="parTrans" cxnId="{C33727AF-7BCD-484B-9BE8-A275A68F80D7}">
      <dgm:prSet/>
      <dgm:spPr/>
      <dgm:t>
        <a:bodyPr/>
        <a:lstStyle/>
        <a:p>
          <a:endParaRPr lang="en-US"/>
        </a:p>
      </dgm:t>
    </dgm:pt>
    <dgm:pt modelId="{612CDB9D-AE48-47DE-BFD6-F50A0BE6B929}" type="sibTrans" cxnId="{C33727AF-7BCD-484B-9BE8-A275A68F80D7}">
      <dgm:prSet/>
      <dgm:spPr/>
      <dgm:t>
        <a:bodyPr/>
        <a:lstStyle/>
        <a:p>
          <a:endParaRPr lang="en-US"/>
        </a:p>
      </dgm:t>
    </dgm:pt>
    <dgm:pt modelId="{CD7900E9-D71D-4CC4-A2DC-6BF4068D0A16}" type="pres">
      <dgm:prSet presAssocID="{0C15CAEE-9DE6-456A-9AFA-0619CC52527B}" presName="root" presStyleCnt="0">
        <dgm:presLayoutVars>
          <dgm:dir/>
          <dgm:resizeHandles val="exact"/>
        </dgm:presLayoutVars>
      </dgm:prSet>
      <dgm:spPr/>
    </dgm:pt>
    <dgm:pt modelId="{217259E5-E392-48AA-A0D3-50ADB6E65AAB}" type="pres">
      <dgm:prSet presAssocID="{85EE313D-5479-4D2F-872D-4961755D681A}" presName="compNode" presStyleCnt="0"/>
      <dgm:spPr/>
    </dgm:pt>
    <dgm:pt modelId="{0D9DB503-5E15-4900-A1E1-CDCC232F7682}" type="pres">
      <dgm:prSet presAssocID="{85EE313D-5479-4D2F-872D-4961755D681A}" presName="iconRect" presStyleLbl="node1" presStyleIdx="0" presStyleCnt="5" custScaleX="158253" custScaleY="141609" custLinFactY="-44415" custLinFactNeighborX="87517"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85EBC1D3-D398-42EC-AAA8-3CC0BC0036B6}" type="pres">
      <dgm:prSet presAssocID="{85EE313D-5479-4D2F-872D-4961755D681A}" presName="iconSpace" presStyleCnt="0"/>
      <dgm:spPr/>
    </dgm:pt>
    <dgm:pt modelId="{45FD9DD6-C0A7-489E-8C73-43ECF94352CC}" type="pres">
      <dgm:prSet presAssocID="{85EE313D-5479-4D2F-872D-4961755D681A}" presName="parTx" presStyleLbl="revTx" presStyleIdx="0" presStyleCnt="10" custScaleX="124988" custScaleY="128737" custLinFactNeighborX="6060" custLinFactNeighborY="-38684">
        <dgm:presLayoutVars>
          <dgm:chMax val="0"/>
          <dgm:chPref val="0"/>
        </dgm:presLayoutVars>
      </dgm:prSet>
      <dgm:spPr/>
    </dgm:pt>
    <dgm:pt modelId="{E89F6C83-F2E0-4D3F-9AF1-30C2E0E68A21}" type="pres">
      <dgm:prSet presAssocID="{85EE313D-5479-4D2F-872D-4961755D681A}" presName="txSpace" presStyleCnt="0"/>
      <dgm:spPr/>
    </dgm:pt>
    <dgm:pt modelId="{70B49F83-4A10-41EC-AD49-46BD05410130}" type="pres">
      <dgm:prSet presAssocID="{85EE313D-5479-4D2F-872D-4961755D681A}" presName="desTx" presStyleLbl="revTx" presStyleIdx="1" presStyleCnt="10" custScaleY="211686" custLinFactY="-136064" custLinFactNeighborX="796" custLinFactNeighborY="-200000">
        <dgm:presLayoutVars/>
      </dgm:prSet>
      <dgm:spPr/>
    </dgm:pt>
    <dgm:pt modelId="{1E0F81C2-9623-4A23-BF59-5FDFEDACF577}" type="pres">
      <dgm:prSet presAssocID="{F381EEC5-8EED-4DBA-AC7A-1A34D1394CD0}" presName="sibTrans" presStyleCnt="0"/>
      <dgm:spPr/>
    </dgm:pt>
    <dgm:pt modelId="{9470F0B0-81CB-4CF6-BF39-EDA8B04678CD}" type="pres">
      <dgm:prSet presAssocID="{4696221E-A18C-4E31-82F4-3A393DF54AE2}" presName="compNode" presStyleCnt="0"/>
      <dgm:spPr/>
    </dgm:pt>
    <dgm:pt modelId="{617DC4C0-E3D0-469B-8AB3-EDEB44D621D9}" type="pres">
      <dgm:prSet presAssocID="{4696221E-A18C-4E31-82F4-3A393DF54AE2}" presName="iconRect" presStyleLbl="node1" presStyleIdx="1" presStyleCnt="5" custScaleX="150980" custScaleY="151254" custLinFactY="-52231" custLinFactNeighborX="60893"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nd"/>
        </a:ext>
      </dgm:extLst>
    </dgm:pt>
    <dgm:pt modelId="{143C567E-5F45-438F-86F1-54ADD89398F2}" type="pres">
      <dgm:prSet presAssocID="{4696221E-A18C-4E31-82F4-3A393DF54AE2}" presName="iconSpace" presStyleCnt="0"/>
      <dgm:spPr/>
    </dgm:pt>
    <dgm:pt modelId="{8C9E2089-12ED-4448-A75F-8A4C6E17C590}" type="pres">
      <dgm:prSet presAssocID="{4696221E-A18C-4E31-82F4-3A393DF54AE2}" presName="parTx" presStyleLbl="revTx" presStyleIdx="2" presStyleCnt="10" custScaleX="115480" custScaleY="116292" custLinFactNeighborX="1599" custLinFactNeighborY="-53265">
        <dgm:presLayoutVars>
          <dgm:chMax val="0"/>
          <dgm:chPref val="0"/>
        </dgm:presLayoutVars>
      </dgm:prSet>
      <dgm:spPr/>
    </dgm:pt>
    <dgm:pt modelId="{EB4B1D0C-B50F-45F3-A766-6298B502338C}" type="pres">
      <dgm:prSet presAssocID="{4696221E-A18C-4E31-82F4-3A393DF54AE2}" presName="txSpace" presStyleCnt="0"/>
      <dgm:spPr/>
    </dgm:pt>
    <dgm:pt modelId="{A9B3655F-4CBA-48EC-9C18-6B89A2AB09C7}" type="pres">
      <dgm:prSet presAssocID="{4696221E-A18C-4E31-82F4-3A393DF54AE2}" presName="desTx" presStyleLbl="revTx" presStyleIdx="3" presStyleCnt="10" custScaleY="158327" custLinFactY="-175909" custLinFactNeighborX="-4687" custLinFactNeighborY="-200000">
        <dgm:presLayoutVars/>
      </dgm:prSet>
      <dgm:spPr/>
    </dgm:pt>
    <dgm:pt modelId="{F11C8438-195B-4CDB-AA87-4F8EF231C1CB}" type="pres">
      <dgm:prSet presAssocID="{A5081332-A675-4F8F-ABB7-3D248B232C27}" presName="sibTrans" presStyleCnt="0"/>
      <dgm:spPr/>
    </dgm:pt>
    <dgm:pt modelId="{4797BA12-08B8-4AA4-874B-6AB8AE299324}" type="pres">
      <dgm:prSet presAssocID="{DB5A5D60-02B4-4567-8CCD-C73C3A689723}" presName="compNode" presStyleCnt="0"/>
      <dgm:spPr/>
    </dgm:pt>
    <dgm:pt modelId="{9B337873-CBF0-4BB1-A422-98FE74B63BA3}" type="pres">
      <dgm:prSet presAssocID="{DB5A5D60-02B4-4567-8CCD-C73C3A689723}" presName="iconRect" presStyleLbl="node1" presStyleIdx="2" presStyleCnt="5" custScaleX="175682" custScaleY="119469" custLinFactY="-51630" custLinFactNeighborX="68589"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ecturer"/>
        </a:ext>
      </dgm:extLst>
    </dgm:pt>
    <dgm:pt modelId="{FEA7BE5F-57B5-4DD7-9ED4-043D3F39C544}" type="pres">
      <dgm:prSet presAssocID="{DB5A5D60-02B4-4567-8CCD-C73C3A689723}" presName="iconSpace" presStyleCnt="0"/>
      <dgm:spPr/>
    </dgm:pt>
    <dgm:pt modelId="{BAD38220-CA6F-4243-95B6-1C68632A2A90}" type="pres">
      <dgm:prSet presAssocID="{DB5A5D60-02B4-4567-8CCD-C73C3A689723}" presName="parTx" presStyleLbl="revTx" presStyleIdx="4" presStyleCnt="10" custScaleX="107298" custLinFactNeighborX="-668" custLinFactNeighborY="-61689">
        <dgm:presLayoutVars>
          <dgm:chMax val="0"/>
          <dgm:chPref val="0"/>
        </dgm:presLayoutVars>
      </dgm:prSet>
      <dgm:spPr/>
    </dgm:pt>
    <dgm:pt modelId="{DB70D409-7BE2-4122-A3C7-A8F0F2625180}" type="pres">
      <dgm:prSet presAssocID="{DB5A5D60-02B4-4567-8CCD-C73C3A689723}" presName="txSpace" presStyleCnt="0"/>
      <dgm:spPr/>
    </dgm:pt>
    <dgm:pt modelId="{BC66FFB4-7CCE-4175-BDDC-3E11EEA3DEB7}" type="pres">
      <dgm:prSet presAssocID="{DB5A5D60-02B4-4567-8CCD-C73C3A689723}" presName="desTx" presStyleLbl="revTx" presStyleIdx="5" presStyleCnt="10" custLinFactY="-189646" custLinFactNeighborX="-4812" custLinFactNeighborY="-200000">
        <dgm:presLayoutVars/>
      </dgm:prSet>
      <dgm:spPr/>
    </dgm:pt>
    <dgm:pt modelId="{C4948270-4FE1-4961-9C8C-F7289A97B72F}" type="pres">
      <dgm:prSet presAssocID="{89681670-65BC-46E6-A5C0-66675A626003}" presName="sibTrans" presStyleCnt="0"/>
      <dgm:spPr/>
    </dgm:pt>
    <dgm:pt modelId="{83E39F3C-8EB2-41D7-8FEE-3F2190FCFB28}" type="pres">
      <dgm:prSet presAssocID="{526C26E3-AF95-4301-B49C-FAFBE0B56C7B}" presName="compNode" presStyleCnt="0"/>
      <dgm:spPr/>
    </dgm:pt>
    <dgm:pt modelId="{BF8F234F-ECC8-49BC-B1DD-AFC7E252E82A}" type="pres">
      <dgm:prSet presAssocID="{526C26E3-AF95-4301-B49C-FAFBE0B56C7B}" presName="iconRect" presStyleLbl="node1" presStyleIdx="3" presStyleCnt="5" custScaleX="160627" custScaleY="149152" custLinFactY="-24035" custLinFactNeighborX="73119"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keting"/>
        </a:ext>
      </dgm:extLst>
    </dgm:pt>
    <dgm:pt modelId="{D22D5EC9-9103-4BD2-BE70-ACC0A909791F}" type="pres">
      <dgm:prSet presAssocID="{526C26E3-AF95-4301-B49C-FAFBE0B56C7B}" presName="iconSpace" presStyleCnt="0"/>
      <dgm:spPr/>
    </dgm:pt>
    <dgm:pt modelId="{8BBD3DC3-3227-4FE6-937D-D6C8D2C5D382}" type="pres">
      <dgm:prSet presAssocID="{526C26E3-AF95-4301-B49C-FAFBE0B56C7B}" presName="parTx" presStyleLbl="revTx" presStyleIdx="6" presStyleCnt="10" custLinFactNeighborX="-6386" custLinFactNeighborY="-47264">
        <dgm:presLayoutVars>
          <dgm:chMax val="0"/>
          <dgm:chPref val="0"/>
        </dgm:presLayoutVars>
      </dgm:prSet>
      <dgm:spPr/>
    </dgm:pt>
    <dgm:pt modelId="{B113F412-CF51-4E8F-9909-00FAAB4ED7BF}" type="pres">
      <dgm:prSet presAssocID="{526C26E3-AF95-4301-B49C-FAFBE0B56C7B}" presName="txSpace" presStyleCnt="0"/>
      <dgm:spPr/>
    </dgm:pt>
    <dgm:pt modelId="{3FA72BB5-B0E6-40F1-9A4B-FAE27D89B639}" type="pres">
      <dgm:prSet presAssocID="{526C26E3-AF95-4301-B49C-FAFBE0B56C7B}" presName="desTx" presStyleLbl="revTx" presStyleIdx="7" presStyleCnt="10" custScaleY="434795" custLinFactY="-19275" custLinFactNeighborX="-7406" custLinFactNeighborY="-100000">
        <dgm:presLayoutVars/>
      </dgm:prSet>
      <dgm:spPr/>
    </dgm:pt>
    <dgm:pt modelId="{0829A969-7C8C-41EF-87E2-24DFC08F9EE7}" type="pres">
      <dgm:prSet presAssocID="{FFC1CCE9-37F1-4AE2-9092-2A6D0F096769}" presName="sibTrans" presStyleCnt="0"/>
      <dgm:spPr/>
    </dgm:pt>
    <dgm:pt modelId="{0C2FD999-CB0E-4CAF-B748-E433D912BB6F}" type="pres">
      <dgm:prSet presAssocID="{A9F8D3A3-4D2E-4D18-89F9-E47753C79C6F}" presName="compNode" presStyleCnt="0"/>
      <dgm:spPr/>
    </dgm:pt>
    <dgm:pt modelId="{2E79B6E2-942C-420A-B859-F2C33341CAA9}" type="pres">
      <dgm:prSet presAssocID="{A9F8D3A3-4D2E-4D18-89F9-E47753C79C6F}" presName="iconRect" presStyleLbl="node1" presStyleIdx="4" presStyleCnt="5" custScaleX="125442" custScaleY="152691" custLinFactY="-58320" custLinFactNeighborX="62415"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
        </a:ext>
      </dgm:extLst>
    </dgm:pt>
    <dgm:pt modelId="{B65BBE72-5C9F-4F3E-8232-AB9E459AF219}" type="pres">
      <dgm:prSet presAssocID="{A9F8D3A3-4D2E-4D18-89F9-E47753C79C6F}" presName="iconSpace" presStyleCnt="0"/>
      <dgm:spPr/>
    </dgm:pt>
    <dgm:pt modelId="{0775C1E6-798D-4028-B789-1DD4B3CE6F63}" type="pres">
      <dgm:prSet presAssocID="{A9F8D3A3-4D2E-4D18-89F9-E47753C79C6F}" presName="parTx" presStyleLbl="revTx" presStyleIdx="8" presStyleCnt="10" custLinFactNeighborX="-2091" custLinFactNeighborY="-52411">
        <dgm:presLayoutVars>
          <dgm:chMax val="0"/>
          <dgm:chPref val="0"/>
        </dgm:presLayoutVars>
      </dgm:prSet>
      <dgm:spPr/>
    </dgm:pt>
    <dgm:pt modelId="{07D65D83-4581-4A5F-8C05-C38E57F6BCF3}" type="pres">
      <dgm:prSet presAssocID="{A9F8D3A3-4D2E-4D18-89F9-E47753C79C6F}" presName="txSpace" presStyleCnt="0"/>
      <dgm:spPr/>
    </dgm:pt>
    <dgm:pt modelId="{0F1710FB-C08F-4FFD-B72D-3DBA5C57A6C7}" type="pres">
      <dgm:prSet presAssocID="{A9F8D3A3-4D2E-4D18-89F9-E47753C79C6F}" presName="desTx" presStyleLbl="revTx" presStyleIdx="9" presStyleCnt="10">
        <dgm:presLayoutVars/>
      </dgm:prSet>
      <dgm:spPr/>
    </dgm:pt>
  </dgm:ptLst>
  <dgm:cxnLst>
    <dgm:cxn modelId="{A84A9601-6203-46BD-AD39-23E724876E8E}" srcId="{0C15CAEE-9DE6-456A-9AFA-0619CC52527B}" destId="{4696221E-A18C-4E31-82F4-3A393DF54AE2}" srcOrd="1" destOrd="0" parTransId="{9C66D694-E502-4ADB-A8D3-9E41A4561D43}" sibTransId="{A5081332-A675-4F8F-ABB7-3D248B232C27}"/>
    <dgm:cxn modelId="{D0062E0E-AA2D-466B-969A-F0E956580B99}" type="presOf" srcId="{A9F8D3A3-4D2E-4D18-89F9-E47753C79C6F}" destId="{0775C1E6-798D-4028-B789-1DD4B3CE6F63}" srcOrd="0" destOrd="0" presId="urn:microsoft.com/office/officeart/2018/2/layout/IconLabelDescriptionList"/>
    <dgm:cxn modelId="{D9C24916-6BFD-48D6-B9BD-525A1B7E7243}" type="presOf" srcId="{4696221E-A18C-4E31-82F4-3A393DF54AE2}" destId="{8C9E2089-12ED-4448-A75F-8A4C6E17C590}" srcOrd="0" destOrd="0" presId="urn:microsoft.com/office/officeart/2018/2/layout/IconLabelDescriptionList"/>
    <dgm:cxn modelId="{AFFCC522-0E0D-4C52-9CC4-157E4E10F87D}" type="presOf" srcId="{526C26E3-AF95-4301-B49C-FAFBE0B56C7B}" destId="{8BBD3DC3-3227-4FE6-937D-D6C8D2C5D382}" srcOrd="0" destOrd="0" presId="urn:microsoft.com/office/officeart/2018/2/layout/IconLabelDescriptionList"/>
    <dgm:cxn modelId="{2B124231-F00E-435A-BA3C-6B4E3AB944D9}" srcId="{DB5A5D60-02B4-4567-8CCD-C73C3A689723}" destId="{5050256F-85D2-4F90-A074-F205B838E921}" srcOrd="0" destOrd="0" parTransId="{13EE6167-63FC-48FF-9C96-C04549B7D6BF}" sibTransId="{5088B62D-ABE0-44C3-859C-22379B0235A1}"/>
    <dgm:cxn modelId="{3D1F754B-34D9-4E6B-A6C2-8980FA66D758}" type="presOf" srcId="{EB06DFD4-C63A-4F1C-A542-6AF2FED3936E}" destId="{A9B3655F-4CBA-48EC-9C18-6B89A2AB09C7}" srcOrd="0" destOrd="0" presId="urn:microsoft.com/office/officeart/2018/2/layout/IconLabelDescriptionList"/>
    <dgm:cxn modelId="{EF4E7077-6DB9-4062-AACA-82C007ABC34B}" srcId="{85EE313D-5479-4D2F-872D-4961755D681A}" destId="{30B267CB-14C3-400E-8C06-E7B08F7F19B5}" srcOrd="0" destOrd="0" parTransId="{E749EC48-AD6A-4F38-8A9A-FA3DD9A63C86}" sibTransId="{7E0D89C1-F255-4B7A-B00E-8F543D59111E}"/>
    <dgm:cxn modelId="{83897986-B0BC-41FF-980C-8CC59119A55F}" type="presOf" srcId="{DB5A5D60-02B4-4567-8CCD-C73C3A689723}" destId="{BAD38220-CA6F-4243-95B6-1C68632A2A90}" srcOrd="0" destOrd="0" presId="urn:microsoft.com/office/officeart/2018/2/layout/IconLabelDescriptionList"/>
    <dgm:cxn modelId="{E9C26489-8526-40F5-91AA-999DD1ED8D6F}" type="presOf" srcId="{0C15CAEE-9DE6-456A-9AFA-0619CC52527B}" destId="{CD7900E9-D71D-4CC4-A2DC-6BF4068D0A16}" srcOrd="0" destOrd="0" presId="urn:microsoft.com/office/officeart/2018/2/layout/IconLabelDescriptionList"/>
    <dgm:cxn modelId="{A108ED93-5186-405A-B1BF-254774B17F8F}" srcId="{0C15CAEE-9DE6-456A-9AFA-0619CC52527B}" destId="{DB5A5D60-02B4-4567-8CCD-C73C3A689723}" srcOrd="2" destOrd="0" parTransId="{0237255F-0409-4210-A0B0-4540217CAA17}" sibTransId="{89681670-65BC-46E6-A5C0-66675A626003}"/>
    <dgm:cxn modelId="{22187396-1340-462F-BB67-A63AA4468B79}" type="presOf" srcId="{EF93F417-1C69-4E24-8562-2247500C319D}" destId="{A9B3655F-4CBA-48EC-9C18-6B89A2AB09C7}" srcOrd="0" destOrd="1" presId="urn:microsoft.com/office/officeart/2018/2/layout/IconLabelDescriptionList"/>
    <dgm:cxn modelId="{F617989D-A02C-48DD-A956-D47E8991AAFB}" type="presOf" srcId="{5050256F-85D2-4F90-A074-F205B838E921}" destId="{BC66FFB4-7CCE-4175-BDDC-3E11EEA3DEB7}" srcOrd="0" destOrd="0" presId="urn:microsoft.com/office/officeart/2018/2/layout/IconLabelDescriptionList"/>
    <dgm:cxn modelId="{9CF9C09D-D4EC-44FA-A742-AA57BF568638}" type="presOf" srcId="{1B86AC9C-3A02-4A38-A469-EB347D01E116}" destId="{3FA72BB5-B0E6-40F1-9A4B-FAE27D89B639}" srcOrd="0" destOrd="1" presId="urn:microsoft.com/office/officeart/2018/2/layout/IconLabelDescriptionList"/>
    <dgm:cxn modelId="{B5DC1DA1-1851-404A-9593-C120CE579967}" srcId="{0C15CAEE-9DE6-456A-9AFA-0619CC52527B}" destId="{85EE313D-5479-4D2F-872D-4961755D681A}" srcOrd="0" destOrd="0" parTransId="{0F917CCD-A9CF-49AB-B89F-4DAF63BD613A}" sibTransId="{F381EEC5-8EED-4DBA-AC7A-1A34D1394CD0}"/>
    <dgm:cxn modelId="{C33727AF-7BCD-484B-9BE8-A275A68F80D7}" srcId="{0C15CAEE-9DE6-456A-9AFA-0619CC52527B}" destId="{A9F8D3A3-4D2E-4D18-89F9-E47753C79C6F}" srcOrd="4" destOrd="0" parTransId="{A6A79D90-7D2C-47C3-A2AE-0BD38D95A55C}" sibTransId="{612CDB9D-AE48-47DE-BFD6-F50A0BE6B929}"/>
    <dgm:cxn modelId="{8F7875BE-0BD0-47F2-9B1D-0A4B4C1C4389}" srcId="{526C26E3-AF95-4301-B49C-FAFBE0B56C7B}" destId="{6FEDBE2E-EB22-45BA-9A2A-D0A5FA7BA0AA}" srcOrd="0" destOrd="0" parTransId="{07A99F8A-78CA-4B1C-B628-DAF7980A8598}" sibTransId="{5C77AC9F-3AFF-4754-857C-75AD0163E5EC}"/>
    <dgm:cxn modelId="{43148CBF-D039-4568-A452-475EA8CF4270}" srcId="{0C15CAEE-9DE6-456A-9AFA-0619CC52527B}" destId="{526C26E3-AF95-4301-B49C-FAFBE0B56C7B}" srcOrd="3" destOrd="0" parTransId="{AEFC1234-2CEE-42FA-96DE-3C969AD846BF}" sibTransId="{FFC1CCE9-37F1-4AE2-9092-2A6D0F096769}"/>
    <dgm:cxn modelId="{EBEAD3C3-BFC2-45D9-BBDD-8DA8711874D1}" type="presOf" srcId="{85EE313D-5479-4D2F-872D-4961755D681A}" destId="{45FD9DD6-C0A7-489E-8C73-43ECF94352CC}" srcOrd="0" destOrd="0" presId="urn:microsoft.com/office/officeart/2018/2/layout/IconLabelDescriptionList"/>
    <dgm:cxn modelId="{43A2D0D0-CFD3-489E-BBAA-D4005919E5BB}" srcId="{4696221E-A18C-4E31-82F4-3A393DF54AE2}" destId="{EF93F417-1C69-4E24-8562-2247500C319D}" srcOrd="1" destOrd="0" parTransId="{05974B1D-49D4-47CA-A499-8AAE0CEE0E4E}" sibTransId="{509E8668-6B09-47DF-A814-0352CDB5E92F}"/>
    <dgm:cxn modelId="{5DAAE5DB-E48C-47F9-81B4-C14E212F5E3F}" type="presOf" srcId="{6FEDBE2E-EB22-45BA-9A2A-D0A5FA7BA0AA}" destId="{3FA72BB5-B0E6-40F1-9A4B-FAE27D89B639}" srcOrd="0" destOrd="0" presId="urn:microsoft.com/office/officeart/2018/2/layout/IconLabelDescriptionList"/>
    <dgm:cxn modelId="{B4938BDD-6801-4475-85AD-2B47CCF463E0}" srcId="{4696221E-A18C-4E31-82F4-3A393DF54AE2}" destId="{EB06DFD4-C63A-4F1C-A542-6AF2FED3936E}" srcOrd="0" destOrd="0" parTransId="{609181FC-35DF-4B74-90A4-0C048BE65D2A}" sibTransId="{7421A929-4F7C-483D-887C-8CFDAD61BA22}"/>
    <dgm:cxn modelId="{29DC60E4-44DD-4703-A421-350B1F210DF9}" srcId="{526C26E3-AF95-4301-B49C-FAFBE0B56C7B}" destId="{1B86AC9C-3A02-4A38-A469-EB347D01E116}" srcOrd="1" destOrd="0" parTransId="{C476EE32-C468-4C58-8E87-995B51E075B6}" sibTransId="{845FAA64-D134-4E4C-AF41-3DBAD3DE3F22}"/>
    <dgm:cxn modelId="{59C3D0F6-BDC4-4135-B999-2DF05CF16872}" type="presOf" srcId="{30B267CB-14C3-400E-8C06-E7B08F7F19B5}" destId="{70B49F83-4A10-41EC-AD49-46BD05410130}" srcOrd="0" destOrd="0" presId="urn:microsoft.com/office/officeart/2018/2/layout/IconLabelDescriptionList"/>
    <dgm:cxn modelId="{491845E0-354B-4AF4-9ACC-8CB1FD2F27B3}" type="presParOf" srcId="{CD7900E9-D71D-4CC4-A2DC-6BF4068D0A16}" destId="{217259E5-E392-48AA-A0D3-50ADB6E65AAB}" srcOrd="0" destOrd="0" presId="urn:microsoft.com/office/officeart/2018/2/layout/IconLabelDescriptionList"/>
    <dgm:cxn modelId="{2126FCCF-42E7-481B-9F59-5FEEAC2F65A2}" type="presParOf" srcId="{217259E5-E392-48AA-A0D3-50ADB6E65AAB}" destId="{0D9DB503-5E15-4900-A1E1-CDCC232F7682}" srcOrd="0" destOrd="0" presId="urn:microsoft.com/office/officeart/2018/2/layout/IconLabelDescriptionList"/>
    <dgm:cxn modelId="{9B5D0E12-34B2-46B4-B000-8F1CD1228976}" type="presParOf" srcId="{217259E5-E392-48AA-A0D3-50ADB6E65AAB}" destId="{85EBC1D3-D398-42EC-AAA8-3CC0BC0036B6}" srcOrd="1" destOrd="0" presId="urn:microsoft.com/office/officeart/2018/2/layout/IconLabelDescriptionList"/>
    <dgm:cxn modelId="{A2723D39-AECF-43D5-AB8D-0C031AF72157}" type="presParOf" srcId="{217259E5-E392-48AA-A0D3-50ADB6E65AAB}" destId="{45FD9DD6-C0A7-489E-8C73-43ECF94352CC}" srcOrd="2" destOrd="0" presId="urn:microsoft.com/office/officeart/2018/2/layout/IconLabelDescriptionList"/>
    <dgm:cxn modelId="{055D8020-690E-49DA-A1D6-8D433C87716B}" type="presParOf" srcId="{217259E5-E392-48AA-A0D3-50ADB6E65AAB}" destId="{E89F6C83-F2E0-4D3F-9AF1-30C2E0E68A21}" srcOrd="3" destOrd="0" presId="urn:microsoft.com/office/officeart/2018/2/layout/IconLabelDescriptionList"/>
    <dgm:cxn modelId="{110F75AD-1D50-42DE-BC72-B78B6445887A}" type="presParOf" srcId="{217259E5-E392-48AA-A0D3-50ADB6E65AAB}" destId="{70B49F83-4A10-41EC-AD49-46BD05410130}" srcOrd="4" destOrd="0" presId="urn:microsoft.com/office/officeart/2018/2/layout/IconLabelDescriptionList"/>
    <dgm:cxn modelId="{4F474A66-8211-4D93-97B6-76061456F30B}" type="presParOf" srcId="{CD7900E9-D71D-4CC4-A2DC-6BF4068D0A16}" destId="{1E0F81C2-9623-4A23-BF59-5FDFEDACF577}" srcOrd="1" destOrd="0" presId="urn:microsoft.com/office/officeart/2018/2/layout/IconLabelDescriptionList"/>
    <dgm:cxn modelId="{A4F20EEA-7458-47B2-80C6-1D04E3A528B6}" type="presParOf" srcId="{CD7900E9-D71D-4CC4-A2DC-6BF4068D0A16}" destId="{9470F0B0-81CB-4CF6-BF39-EDA8B04678CD}" srcOrd="2" destOrd="0" presId="urn:microsoft.com/office/officeart/2018/2/layout/IconLabelDescriptionList"/>
    <dgm:cxn modelId="{BEE94B43-F07B-48A8-98C1-BF192538A3A4}" type="presParOf" srcId="{9470F0B0-81CB-4CF6-BF39-EDA8B04678CD}" destId="{617DC4C0-E3D0-469B-8AB3-EDEB44D621D9}" srcOrd="0" destOrd="0" presId="urn:microsoft.com/office/officeart/2018/2/layout/IconLabelDescriptionList"/>
    <dgm:cxn modelId="{FBAB9092-4ED9-42B2-9363-CDDEE6DC3F51}" type="presParOf" srcId="{9470F0B0-81CB-4CF6-BF39-EDA8B04678CD}" destId="{143C567E-5F45-438F-86F1-54ADD89398F2}" srcOrd="1" destOrd="0" presId="urn:microsoft.com/office/officeart/2018/2/layout/IconLabelDescriptionList"/>
    <dgm:cxn modelId="{1970D0CF-C85A-4656-93DD-D8D42D9C1038}" type="presParOf" srcId="{9470F0B0-81CB-4CF6-BF39-EDA8B04678CD}" destId="{8C9E2089-12ED-4448-A75F-8A4C6E17C590}" srcOrd="2" destOrd="0" presId="urn:microsoft.com/office/officeart/2018/2/layout/IconLabelDescriptionList"/>
    <dgm:cxn modelId="{E7872638-3161-495B-8F2D-5F7A0196E35E}" type="presParOf" srcId="{9470F0B0-81CB-4CF6-BF39-EDA8B04678CD}" destId="{EB4B1D0C-B50F-45F3-A766-6298B502338C}" srcOrd="3" destOrd="0" presId="urn:microsoft.com/office/officeart/2018/2/layout/IconLabelDescriptionList"/>
    <dgm:cxn modelId="{B8DF2BD7-0743-4506-BE15-89C144FDE33C}" type="presParOf" srcId="{9470F0B0-81CB-4CF6-BF39-EDA8B04678CD}" destId="{A9B3655F-4CBA-48EC-9C18-6B89A2AB09C7}" srcOrd="4" destOrd="0" presId="urn:microsoft.com/office/officeart/2018/2/layout/IconLabelDescriptionList"/>
    <dgm:cxn modelId="{D493CB7B-AA6A-4AF3-9022-C4FFE867F79A}" type="presParOf" srcId="{CD7900E9-D71D-4CC4-A2DC-6BF4068D0A16}" destId="{F11C8438-195B-4CDB-AA87-4F8EF231C1CB}" srcOrd="3" destOrd="0" presId="urn:microsoft.com/office/officeart/2018/2/layout/IconLabelDescriptionList"/>
    <dgm:cxn modelId="{A1A3A39F-F0A1-4206-AF15-B5498A6FD9E2}" type="presParOf" srcId="{CD7900E9-D71D-4CC4-A2DC-6BF4068D0A16}" destId="{4797BA12-08B8-4AA4-874B-6AB8AE299324}" srcOrd="4" destOrd="0" presId="urn:microsoft.com/office/officeart/2018/2/layout/IconLabelDescriptionList"/>
    <dgm:cxn modelId="{4D9EDCFB-7362-4AC8-9525-E92241E26C98}" type="presParOf" srcId="{4797BA12-08B8-4AA4-874B-6AB8AE299324}" destId="{9B337873-CBF0-4BB1-A422-98FE74B63BA3}" srcOrd="0" destOrd="0" presId="urn:microsoft.com/office/officeart/2018/2/layout/IconLabelDescriptionList"/>
    <dgm:cxn modelId="{AE0887AB-5D34-4AEE-9990-CE2B2A0945EF}" type="presParOf" srcId="{4797BA12-08B8-4AA4-874B-6AB8AE299324}" destId="{FEA7BE5F-57B5-4DD7-9ED4-043D3F39C544}" srcOrd="1" destOrd="0" presId="urn:microsoft.com/office/officeart/2018/2/layout/IconLabelDescriptionList"/>
    <dgm:cxn modelId="{CCE0F6D8-4E09-477C-894E-E8934DE7D01B}" type="presParOf" srcId="{4797BA12-08B8-4AA4-874B-6AB8AE299324}" destId="{BAD38220-CA6F-4243-95B6-1C68632A2A90}" srcOrd="2" destOrd="0" presId="urn:microsoft.com/office/officeart/2018/2/layout/IconLabelDescriptionList"/>
    <dgm:cxn modelId="{D2992B94-BCF0-4EF6-A9F6-FC701730989C}" type="presParOf" srcId="{4797BA12-08B8-4AA4-874B-6AB8AE299324}" destId="{DB70D409-7BE2-4122-A3C7-A8F0F2625180}" srcOrd="3" destOrd="0" presId="urn:microsoft.com/office/officeart/2018/2/layout/IconLabelDescriptionList"/>
    <dgm:cxn modelId="{65B5169B-006B-48FD-A8E5-8DF7E9B329D8}" type="presParOf" srcId="{4797BA12-08B8-4AA4-874B-6AB8AE299324}" destId="{BC66FFB4-7CCE-4175-BDDC-3E11EEA3DEB7}" srcOrd="4" destOrd="0" presId="urn:microsoft.com/office/officeart/2018/2/layout/IconLabelDescriptionList"/>
    <dgm:cxn modelId="{E16AEC53-1C06-41D6-95B9-02AC5EF9F00F}" type="presParOf" srcId="{CD7900E9-D71D-4CC4-A2DC-6BF4068D0A16}" destId="{C4948270-4FE1-4961-9C8C-F7289A97B72F}" srcOrd="5" destOrd="0" presId="urn:microsoft.com/office/officeart/2018/2/layout/IconLabelDescriptionList"/>
    <dgm:cxn modelId="{0411189C-09F9-4E9B-957C-32BC5BA14536}" type="presParOf" srcId="{CD7900E9-D71D-4CC4-A2DC-6BF4068D0A16}" destId="{83E39F3C-8EB2-41D7-8FEE-3F2190FCFB28}" srcOrd="6" destOrd="0" presId="urn:microsoft.com/office/officeart/2018/2/layout/IconLabelDescriptionList"/>
    <dgm:cxn modelId="{8C0FF8CB-650A-4B7B-8AC4-F43B735817E1}" type="presParOf" srcId="{83E39F3C-8EB2-41D7-8FEE-3F2190FCFB28}" destId="{BF8F234F-ECC8-49BC-B1DD-AFC7E252E82A}" srcOrd="0" destOrd="0" presId="urn:microsoft.com/office/officeart/2018/2/layout/IconLabelDescriptionList"/>
    <dgm:cxn modelId="{E266248C-C118-4FD8-94E3-B2B61A96B145}" type="presParOf" srcId="{83E39F3C-8EB2-41D7-8FEE-3F2190FCFB28}" destId="{D22D5EC9-9103-4BD2-BE70-ACC0A909791F}" srcOrd="1" destOrd="0" presId="urn:microsoft.com/office/officeart/2018/2/layout/IconLabelDescriptionList"/>
    <dgm:cxn modelId="{F43D0877-3AA5-4E0A-BB2B-3A87CC70A4E9}" type="presParOf" srcId="{83E39F3C-8EB2-41D7-8FEE-3F2190FCFB28}" destId="{8BBD3DC3-3227-4FE6-937D-D6C8D2C5D382}" srcOrd="2" destOrd="0" presId="urn:microsoft.com/office/officeart/2018/2/layout/IconLabelDescriptionList"/>
    <dgm:cxn modelId="{D8D5C650-624F-44DE-A9CA-5B03BDEF89B8}" type="presParOf" srcId="{83E39F3C-8EB2-41D7-8FEE-3F2190FCFB28}" destId="{B113F412-CF51-4E8F-9909-00FAAB4ED7BF}" srcOrd="3" destOrd="0" presId="urn:microsoft.com/office/officeart/2018/2/layout/IconLabelDescriptionList"/>
    <dgm:cxn modelId="{F184A16F-E6F1-461C-A22D-95CE73DC5A15}" type="presParOf" srcId="{83E39F3C-8EB2-41D7-8FEE-3F2190FCFB28}" destId="{3FA72BB5-B0E6-40F1-9A4B-FAE27D89B639}" srcOrd="4" destOrd="0" presId="urn:microsoft.com/office/officeart/2018/2/layout/IconLabelDescriptionList"/>
    <dgm:cxn modelId="{7912A527-5F33-4B0A-B299-EFDB3902471C}" type="presParOf" srcId="{CD7900E9-D71D-4CC4-A2DC-6BF4068D0A16}" destId="{0829A969-7C8C-41EF-87E2-24DFC08F9EE7}" srcOrd="7" destOrd="0" presId="urn:microsoft.com/office/officeart/2018/2/layout/IconLabelDescriptionList"/>
    <dgm:cxn modelId="{5ADAF926-3646-4C42-9197-0875D06C2830}" type="presParOf" srcId="{CD7900E9-D71D-4CC4-A2DC-6BF4068D0A16}" destId="{0C2FD999-CB0E-4CAF-B748-E433D912BB6F}" srcOrd="8" destOrd="0" presId="urn:microsoft.com/office/officeart/2018/2/layout/IconLabelDescriptionList"/>
    <dgm:cxn modelId="{6FB76976-F8EC-45EE-8CE6-5149C2A4D81C}" type="presParOf" srcId="{0C2FD999-CB0E-4CAF-B748-E433D912BB6F}" destId="{2E79B6E2-942C-420A-B859-F2C33341CAA9}" srcOrd="0" destOrd="0" presId="urn:microsoft.com/office/officeart/2018/2/layout/IconLabelDescriptionList"/>
    <dgm:cxn modelId="{41E24240-CF1D-4B51-94AF-A6085E68CDC2}" type="presParOf" srcId="{0C2FD999-CB0E-4CAF-B748-E433D912BB6F}" destId="{B65BBE72-5C9F-4F3E-8232-AB9E459AF219}" srcOrd="1" destOrd="0" presId="urn:microsoft.com/office/officeart/2018/2/layout/IconLabelDescriptionList"/>
    <dgm:cxn modelId="{04D19F31-AF2E-49A7-8A48-5A51F6D2E8B0}" type="presParOf" srcId="{0C2FD999-CB0E-4CAF-B748-E433D912BB6F}" destId="{0775C1E6-798D-4028-B789-1DD4B3CE6F63}" srcOrd="2" destOrd="0" presId="urn:microsoft.com/office/officeart/2018/2/layout/IconLabelDescriptionList"/>
    <dgm:cxn modelId="{75AB39DA-06A6-4112-B56E-01713D9EA3B9}" type="presParOf" srcId="{0C2FD999-CB0E-4CAF-B748-E433D912BB6F}" destId="{07D65D83-4581-4A5F-8C05-C38E57F6BCF3}" srcOrd="3" destOrd="0" presId="urn:microsoft.com/office/officeart/2018/2/layout/IconLabelDescriptionList"/>
    <dgm:cxn modelId="{1520ED30-2B13-4C86-A079-A9BDB18E6497}" type="presParOf" srcId="{0C2FD999-CB0E-4CAF-B748-E433D912BB6F}" destId="{0F1710FB-C08F-4FFD-B72D-3DBA5C57A6C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25722-138E-4F93-A123-A73088AA67F2}">
      <dsp:nvSpPr>
        <dsp:cNvPr id="0" name=""/>
        <dsp:cNvSpPr/>
      </dsp:nvSpPr>
      <dsp:spPr>
        <a:xfrm>
          <a:off x="0" y="-53635"/>
          <a:ext cx="5695951" cy="5346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1" kern="1200" dirty="0">
              <a:solidFill>
                <a:schemeClr val="bg1"/>
              </a:solidFill>
            </a:rPr>
            <a:t>•Membership</a:t>
          </a:r>
          <a:endParaRPr lang="en-US" sz="4000" b="1" kern="1200" dirty="0"/>
        </a:p>
        <a:p>
          <a:pPr marL="285750" lvl="1" indent="-285750" algn="l" defTabSz="1778000">
            <a:lnSpc>
              <a:spcPct val="90000"/>
            </a:lnSpc>
            <a:spcBef>
              <a:spcPct val="0"/>
            </a:spcBef>
            <a:spcAft>
              <a:spcPct val="15000"/>
            </a:spcAft>
            <a:buChar char="•"/>
          </a:pPr>
          <a:r>
            <a:rPr lang="en-US" sz="4000" b="1" kern="1200" dirty="0"/>
            <a:t>Non-Dues Revenue </a:t>
          </a:r>
        </a:p>
        <a:p>
          <a:pPr marL="285750" lvl="1" indent="-285750" algn="l" defTabSz="1778000">
            <a:lnSpc>
              <a:spcPct val="90000"/>
            </a:lnSpc>
            <a:spcBef>
              <a:spcPct val="0"/>
            </a:spcBef>
            <a:spcAft>
              <a:spcPct val="15000"/>
            </a:spcAft>
            <a:buChar char="•"/>
          </a:pPr>
          <a:r>
            <a:rPr lang="en-US" sz="4000" b="1" kern="1200" dirty="0"/>
            <a:t>Governance</a:t>
          </a:r>
        </a:p>
        <a:p>
          <a:pPr marL="285750" lvl="1" indent="-285750" algn="l" defTabSz="1778000">
            <a:lnSpc>
              <a:spcPct val="90000"/>
            </a:lnSpc>
            <a:spcBef>
              <a:spcPct val="0"/>
            </a:spcBef>
            <a:spcAft>
              <a:spcPct val="15000"/>
            </a:spcAft>
            <a:buChar char="•"/>
          </a:pPr>
          <a:r>
            <a:rPr lang="en-US" sz="4000" b="1" kern="1200" dirty="0"/>
            <a:t>Advocacy </a:t>
          </a:r>
        </a:p>
        <a:p>
          <a:pPr marL="285750" lvl="1" indent="-285750" algn="l" defTabSz="1778000">
            <a:lnSpc>
              <a:spcPct val="90000"/>
            </a:lnSpc>
            <a:spcBef>
              <a:spcPct val="0"/>
            </a:spcBef>
            <a:spcAft>
              <a:spcPct val="15000"/>
            </a:spcAft>
            <a:buChar char="•"/>
          </a:pPr>
          <a:r>
            <a:rPr lang="en-US" sz="4000" b="1" kern="1200" dirty="0"/>
            <a:t>Communications</a:t>
          </a:r>
        </a:p>
      </dsp:txBody>
      <dsp:txXfrm>
        <a:off x="260971" y="207336"/>
        <a:ext cx="5174009" cy="4824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85487-60C1-4644-A6BE-5BF87E03D77D}">
      <dsp:nvSpPr>
        <dsp:cNvPr id="0" name=""/>
        <dsp:cNvSpPr/>
      </dsp:nvSpPr>
      <dsp:spPr>
        <a:xfrm>
          <a:off x="1574" y="880850"/>
          <a:ext cx="3802013" cy="19006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Verdana" panose="020B0604030504040204" pitchFamily="34" charset="0"/>
              <a:ea typeface="Verdana" panose="020B0604030504040204" pitchFamily="34" charset="0"/>
            </a:rPr>
            <a:t>Staff review current draft, make edits (2023 YE) </a:t>
          </a:r>
        </a:p>
      </dsp:txBody>
      <dsp:txXfrm>
        <a:off x="951905" y="880850"/>
        <a:ext cx="1901351" cy="1900662"/>
      </dsp:txXfrm>
    </dsp:sp>
    <dsp:sp modelId="{B0EA8D76-2DEB-44B3-B620-67CFF869B64A}">
      <dsp:nvSpPr>
        <dsp:cNvPr id="0" name=""/>
        <dsp:cNvSpPr/>
      </dsp:nvSpPr>
      <dsp:spPr>
        <a:xfrm>
          <a:off x="3490731" y="876470"/>
          <a:ext cx="3913077" cy="1909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Verdana" panose="020B0604030504040204" pitchFamily="34" charset="0"/>
              <a:ea typeface="Verdana" panose="020B0604030504040204" pitchFamily="34" charset="0"/>
            </a:rPr>
            <a:t>Present revised draft to leadership (Q1 2024)</a:t>
          </a:r>
        </a:p>
      </dsp:txBody>
      <dsp:txXfrm>
        <a:off x="4445442" y="876470"/>
        <a:ext cx="2003655" cy="1909422"/>
      </dsp:txXfrm>
    </dsp:sp>
    <dsp:sp modelId="{773B69D5-C684-499D-A833-766665556EAE}">
      <dsp:nvSpPr>
        <dsp:cNvPr id="0" name=""/>
        <dsp:cNvSpPr/>
      </dsp:nvSpPr>
      <dsp:spPr>
        <a:xfrm>
          <a:off x="7061281" y="854564"/>
          <a:ext cx="3767286" cy="195323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Verdana" panose="020B0604030504040204" pitchFamily="34" charset="0"/>
              <a:ea typeface="Verdana" panose="020B0604030504040204" pitchFamily="34" charset="0"/>
            </a:rPr>
            <a:t>Execute (begin Q2 2024)</a:t>
          </a:r>
        </a:p>
      </dsp:txBody>
      <dsp:txXfrm>
        <a:off x="8037898" y="854564"/>
        <a:ext cx="1814052" cy="1953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DB503-5E15-4900-A1E1-CDCC232F7682}">
      <dsp:nvSpPr>
        <dsp:cNvPr id="0" name=""/>
        <dsp:cNvSpPr/>
      </dsp:nvSpPr>
      <dsp:spPr>
        <a:xfrm>
          <a:off x="589666" y="532115"/>
          <a:ext cx="967839" cy="866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FD9DD6-C0A7-489E-8C73-43ECF94352CC}">
      <dsp:nvSpPr>
        <dsp:cNvPr id="0" name=""/>
        <dsp:cNvSpPr/>
      </dsp:nvSpPr>
      <dsp:spPr>
        <a:xfrm>
          <a:off x="120137" y="1502012"/>
          <a:ext cx="2183994" cy="183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Verdana" panose="020B0604030504040204" pitchFamily="34" charset="0"/>
              <a:ea typeface="Verdana" panose="020B0604030504040204" pitchFamily="34" charset="0"/>
            </a:rPr>
            <a:t>ID 3 proactive issues for next two legislative sessions, e.g.:</a:t>
          </a:r>
        </a:p>
      </dsp:txBody>
      <dsp:txXfrm>
        <a:off x="120137" y="1502012"/>
        <a:ext cx="2183994" cy="1839069"/>
      </dsp:txXfrm>
    </dsp:sp>
    <dsp:sp modelId="{70B49F83-4A10-41EC-AD49-46BD05410130}">
      <dsp:nvSpPr>
        <dsp:cNvPr id="0" name=""/>
        <dsp:cNvSpPr/>
      </dsp:nvSpPr>
      <dsp:spPr>
        <a:xfrm>
          <a:off x="246472" y="2951954"/>
          <a:ext cx="1747363" cy="42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latin typeface="Verdana" panose="020B0604030504040204" pitchFamily="34" charset="0"/>
              <a:ea typeface="Verdana" panose="020B0604030504040204" pitchFamily="34" charset="0"/>
            </a:rPr>
            <a:t>Reduce insurance hassles:  Revised Gold Card Pre-auth limits on plans</a:t>
          </a:r>
        </a:p>
        <a:p>
          <a:pPr marL="0" lvl="0" indent="0" algn="l" defTabSz="711200">
            <a:lnSpc>
              <a:spcPct val="100000"/>
            </a:lnSpc>
            <a:spcBef>
              <a:spcPct val="0"/>
            </a:spcBef>
            <a:spcAft>
              <a:spcPct val="35000"/>
            </a:spcAft>
            <a:buNone/>
          </a:pPr>
          <a:r>
            <a:rPr lang="en-US" sz="1600" kern="1200" dirty="0">
              <a:latin typeface="Verdana" panose="020B0604030504040204" pitchFamily="34" charset="0"/>
              <a:ea typeface="Verdana" panose="020B0604030504040204" pitchFamily="34" charset="0"/>
            </a:rPr>
            <a:t>Better pay, conditions:  Network adequacy reform </a:t>
          </a:r>
        </a:p>
      </dsp:txBody>
      <dsp:txXfrm>
        <a:off x="246472" y="2951954"/>
        <a:ext cx="1747363" cy="424376"/>
      </dsp:txXfrm>
    </dsp:sp>
    <dsp:sp modelId="{617DC4C0-E3D0-469B-8AB3-EDEB44D621D9}">
      <dsp:nvSpPr>
        <dsp:cNvPr id="0" name=""/>
        <dsp:cNvSpPr/>
      </dsp:nvSpPr>
      <dsp:spPr>
        <a:xfrm>
          <a:off x="2876438" y="496310"/>
          <a:ext cx="923359" cy="9250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9E2089-12ED-4448-A75F-8A4C6E17C590}">
      <dsp:nvSpPr>
        <dsp:cNvPr id="0" name=""/>
        <dsp:cNvSpPr/>
      </dsp:nvSpPr>
      <dsp:spPr>
        <a:xfrm>
          <a:off x="2552616" y="1424096"/>
          <a:ext cx="2017855" cy="1661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latin typeface="Verdana" panose="020B0604030504040204" pitchFamily="34" charset="0"/>
              <a:ea typeface="Verdana" panose="020B0604030504040204" pitchFamily="34" charset="0"/>
            </a:rPr>
            <a:t>Improve advocacy communication to members</a:t>
          </a:r>
        </a:p>
      </dsp:txBody>
      <dsp:txXfrm>
        <a:off x="2552616" y="1424096"/>
        <a:ext cx="2017855" cy="1661286"/>
      </dsp:txXfrm>
    </dsp:sp>
    <dsp:sp modelId="{A9B3655F-4CBA-48EC-9C18-6B89A2AB09C7}">
      <dsp:nvSpPr>
        <dsp:cNvPr id="0" name=""/>
        <dsp:cNvSpPr/>
      </dsp:nvSpPr>
      <dsp:spPr>
        <a:xfrm>
          <a:off x="2578022" y="2967050"/>
          <a:ext cx="1747363" cy="31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latin typeface="Verdana" panose="020B0604030504040204" pitchFamily="34" charset="0"/>
              <a:ea typeface="Verdana" panose="020B0604030504040204" pitchFamily="34" charset="0"/>
            </a:rPr>
            <a:t>GFA as example:  combined emails, Pulse, Insider, social media, presentations </a:t>
          </a:r>
        </a:p>
        <a:p>
          <a:pPr marL="0" lvl="0" indent="0" algn="l" defTabSz="711200">
            <a:lnSpc>
              <a:spcPct val="100000"/>
            </a:lnSpc>
            <a:spcBef>
              <a:spcPct val="0"/>
            </a:spcBef>
            <a:spcAft>
              <a:spcPct val="35000"/>
            </a:spcAft>
            <a:buNone/>
          </a:pPr>
          <a:r>
            <a:rPr lang="en-US" sz="1600" kern="1200" dirty="0">
              <a:latin typeface="Verdana" panose="020B0604030504040204" pitchFamily="34" charset="0"/>
              <a:ea typeface="Verdana" panose="020B0604030504040204" pitchFamily="34" charset="0"/>
            </a:rPr>
            <a:t>Work on interactive communications</a:t>
          </a:r>
        </a:p>
      </dsp:txBody>
      <dsp:txXfrm>
        <a:off x="2578022" y="2967050"/>
        <a:ext cx="1747363" cy="317405"/>
      </dsp:txXfrm>
    </dsp:sp>
    <dsp:sp modelId="{9B337873-CBF0-4BB1-A422-98FE74B63BA3}">
      <dsp:nvSpPr>
        <dsp:cNvPr id="0" name=""/>
        <dsp:cNvSpPr/>
      </dsp:nvSpPr>
      <dsp:spPr>
        <a:xfrm>
          <a:off x="5267794" y="577816"/>
          <a:ext cx="1074431" cy="7306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D38220-CA6F-4243-95B6-1C68632A2A90}">
      <dsp:nvSpPr>
        <dsp:cNvPr id="0" name=""/>
        <dsp:cNvSpPr/>
      </dsp:nvSpPr>
      <dsp:spPr>
        <a:xfrm>
          <a:off x="5004312" y="1400760"/>
          <a:ext cx="1874886" cy="14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Bolster advocacy effectiveness, including role-playing </a:t>
          </a:r>
        </a:p>
      </dsp:txBody>
      <dsp:txXfrm>
        <a:off x="5004312" y="1400760"/>
        <a:ext cx="1874886" cy="1428547"/>
      </dsp:txXfrm>
    </dsp:sp>
    <dsp:sp modelId="{BC66FFB4-7CCE-4175-BDDC-3E11EEA3DEB7}">
      <dsp:nvSpPr>
        <dsp:cNvPr id="0" name=""/>
        <dsp:cNvSpPr/>
      </dsp:nvSpPr>
      <dsp:spPr>
        <a:xfrm>
          <a:off x="4995663" y="2978612"/>
          <a:ext cx="1747363" cy="200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Women’s Leadership Academy</a:t>
          </a:r>
        </a:p>
      </dsp:txBody>
      <dsp:txXfrm>
        <a:off x="4995663" y="2978612"/>
        <a:ext cx="1747363" cy="200474"/>
      </dsp:txXfrm>
    </dsp:sp>
    <dsp:sp modelId="{BF8F234F-ECC8-49BC-B1DD-AFC7E252E82A}">
      <dsp:nvSpPr>
        <dsp:cNvPr id="0" name=""/>
        <dsp:cNvSpPr/>
      </dsp:nvSpPr>
      <dsp:spPr>
        <a:xfrm>
          <a:off x="7643839" y="533402"/>
          <a:ext cx="982358" cy="9121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D3DC3-3227-4FE6-937D-D6C8D2C5D382}">
      <dsp:nvSpPr>
        <dsp:cNvPr id="0" name=""/>
        <dsp:cNvSpPr/>
      </dsp:nvSpPr>
      <dsp:spPr>
        <a:xfrm>
          <a:off x="7270463" y="1484417"/>
          <a:ext cx="1747363" cy="14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Boost MSSNY PAC’s impact + funding</a:t>
          </a:r>
        </a:p>
      </dsp:txBody>
      <dsp:txXfrm>
        <a:off x="7270463" y="1484417"/>
        <a:ext cx="1747363" cy="1428547"/>
      </dsp:txXfrm>
    </dsp:sp>
    <dsp:sp modelId="{3FA72BB5-B0E6-40F1-9A4B-FAE27D89B639}">
      <dsp:nvSpPr>
        <dsp:cNvPr id="0" name=""/>
        <dsp:cNvSpPr/>
      </dsp:nvSpPr>
      <dsp:spPr>
        <a:xfrm>
          <a:off x="7252640" y="3062636"/>
          <a:ext cx="1747363" cy="871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Create culture of contributions:  MSSNY/CMS leaders (e.g., competitions)</a:t>
          </a:r>
        </a:p>
        <a:p>
          <a:pPr marL="0" lvl="0" indent="0" algn="l" defTabSz="800100">
            <a:lnSpc>
              <a:spcPct val="100000"/>
            </a:lnSpc>
            <a:spcBef>
              <a:spcPct val="0"/>
            </a:spcBef>
            <a:spcAft>
              <a:spcPct val="35000"/>
            </a:spcAft>
            <a:buNone/>
          </a:pPr>
          <a:r>
            <a:rPr lang="en-US" sz="1800" kern="1200" dirty="0"/>
            <a:t>Capitalize on advocacy wins</a:t>
          </a:r>
        </a:p>
      </dsp:txBody>
      <dsp:txXfrm>
        <a:off x="7252640" y="3062636"/>
        <a:ext cx="1747363" cy="871653"/>
      </dsp:txXfrm>
    </dsp:sp>
    <dsp:sp modelId="{2E79B6E2-942C-420A-B859-F2C33341CAA9}">
      <dsp:nvSpPr>
        <dsp:cNvPr id="0" name=""/>
        <dsp:cNvSpPr/>
      </dsp:nvSpPr>
      <dsp:spPr>
        <a:xfrm>
          <a:off x="9816918" y="486107"/>
          <a:ext cx="767174" cy="9338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75C1E6-798D-4028-B789-1DD4B3CE6F63}">
      <dsp:nvSpPr>
        <dsp:cNvPr id="0" name=""/>
        <dsp:cNvSpPr/>
      </dsp:nvSpPr>
      <dsp:spPr>
        <a:xfrm>
          <a:off x="9476463" y="1584095"/>
          <a:ext cx="1747363" cy="1428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ID candidates + </a:t>
          </a:r>
          <a:r>
            <a:rPr lang="en-US" sz="2000" kern="1200" dirty="0" err="1"/>
            <a:t>electeds</a:t>
          </a:r>
          <a:r>
            <a:rPr lang="en-US" sz="2000" kern="1200" dirty="0"/>
            <a:t> supportive of MSSNY issues</a:t>
          </a:r>
        </a:p>
      </dsp:txBody>
      <dsp:txXfrm>
        <a:off x="9476463" y="1584095"/>
        <a:ext cx="1747363" cy="1428547"/>
      </dsp:txXfrm>
    </dsp:sp>
    <dsp:sp modelId="{0F1710FB-C08F-4FFD-B72D-3DBA5C57A6C7}">
      <dsp:nvSpPr>
        <dsp:cNvPr id="0" name=""/>
        <dsp:cNvSpPr/>
      </dsp:nvSpPr>
      <dsp:spPr>
        <a:xfrm>
          <a:off x="9513001" y="3810547"/>
          <a:ext cx="1747363" cy="20047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11EBC3-0404-4DCA-AB30-C8F551B71E76}"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99B99-FC10-4262-95D1-08ED285CAA6B}" type="slidenum">
              <a:rPr lang="en-US" smtClean="0"/>
              <a:t>‹#›</a:t>
            </a:fld>
            <a:endParaRPr lang="en-US"/>
          </a:p>
        </p:txBody>
      </p:sp>
    </p:spTree>
    <p:extLst>
      <p:ext uri="{BB962C8B-B14F-4D97-AF65-F5344CB8AC3E}">
        <p14:creationId xmlns:p14="http://schemas.microsoft.com/office/powerpoint/2010/main" val="213975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Dr. Jakubowicz</a:t>
            </a:r>
          </a:p>
          <a:p>
            <a:r>
              <a:rPr lang="en-US" sz="1600" dirty="0"/>
              <a:t>The decline in membership means real dollars to MSSNY.</a:t>
            </a:r>
          </a:p>
          <a:p>
            <a:r>
              <a:rPr lang="en-US" sz="1600" dirty="0"/>
              <a:t>Here you can see where our revenue has ended up and why we find ourselves in such a budget crises. </a:t>
            </a:r>
          </a:p>
        </p:txBody>
      </p:sp>
      <p:sp>
        <p:nvSpPr>
          <p:cNvPr id="4" name="Slide Number Placeholder 3"/>
          <p:cNvSpPr>
            <a:spLocks noGrp="1"/>
          </p:cNvSpPr>
          <p:nvPr>
            <p:ph type="sldNum" sz="quarter" idx="5"/>
          </p:nvPr>
        </p:nvSpPr>
        <p:spPr/>
        <p:txBody>
          <a:bodyPr/>
          <a:lstStyle/>
          <a:p>
            <a:fld id="{B63359F2-43EF-4812-9DC0-98C0B1A40681}" type="slidenum">
              <a:rPr lang="en-US" smtClean="0"/>
              <a:t>12</a:t>
            </a:fld>
            <a:endParaRPr lang="en-US"/>
          </a:p>
        </p:txBody>
      </p:sp>
    </p:spTree>
    <p:extLst>
      <p:ext uri="{BB962C8B-B14F-4D97-AF65-F5344CB8AC3E}">
        <p14:creationId xmlns:p14="http://schemas.microsoft.com/office/powerpoint/2010/main" val="44375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Valerie</a:t>
            </a:r>
          </a:p>
          <a:p>
            <a:pPr marL="171450" indent="-171450">
              <a:buFont typeface="Arial" panose="020B0604020202020204" pitchFamily="34" charset="0"/>
              <a:buChar char="•"/>
            </a:pPr>
            <a:r>
              <a:rPr lang="en-US" sz="1400" dirty="0"/>
              <a:t>I’d like to update you on our membership recruitment efforts starting with the individual categories of membership.</a:t>
            </a:r>
          </a:p>
          <a:p>
            <a:pPr marL="171450" indent="-171450">
              <a:buFont typeface="Arial" panose="020B0604020202020204" pitchFamily="34" charset="0"/>
              <a:buChar char="•"/>
            </a:pPr>
            <a:endParaRPr lang="en-US" sz="1400" dirty="0">
              <a:solidFill>
                <a:srgbClr val="FF0000"/>
              </a:solidFill>
            </a:endParaRPr>
          </a:p>
          <a:p>
            <a:pPr marL="171450" indent="-171450">
              <a:buFont typeface="Arial" panose="020B0604020202020204" pitchFamily="34" charset="0"/>
              <a:buChar char="•"/>
            </a:pPr>
            <a:r>
              <a:rPr lang="en-US" sz="1400" dirty="0">
                <a:solidFill>
                  <a:srgbClr val="FF0000"/>
                </a:solidFill>
              </a:rPr>
              <a:t>Go through slide.</a:t>
            </a:r>
          </a:p>
        </p:txBody>
      </p:sp>
      <p:sp>
        <p:nvSpPr>
          <p:cNvPr id="4" name="Slide Number Placeholder 3"/>
          <p:cNvSpPr>
            <a:spLocks noGrp="1"/>
          </p:cNvSpPr>
          <p:nvPr>
            <p:ph type="sldNum" sz="quarter" idx="5"/>
          </p:nvPr>
        </p:nvSpPr>
        <p:spPr/>
        <p:txBody>
          <a:bodyPr/>
          <a:lstStyle/>
          <a:p>
            <a:fld id="{B63359F2-43EF-4812-9DC0-98C0B1A40681}" type="slidenum">
              <a:rPr lang="en-US" smtClean="0"/>
              <a:t>14</a:t>
            </a:fld>
            <a:endParaRPr lang="en-US"/>
          </a:p>
        </p:txBody>
      </p:sp>
    </p:spTree>
    <p:extLst>
      <p:ext uri="{BB962C8B-B14F-4D97-AF65-F5344CB8AC3E}">
        <p14:creationId xmlns:p14="http://schemas.microsoft.com/office/powerpoint/2010/main" val="152908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Valerie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I’d like to give you an idea of some of the things we’ve accomplished and others that are still in progress.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 </a:t>
            </a:r>
          </a:p>
        </p:txBody>
      </p:sp>
      <p:sp>
        <p:nvSpPr>
          <p:cNvPr id="4" name="Slide Number Placeholder 3"/>
          <p:cNvSpPr>
            <a:spLocks noGrp="1"/>
          </p:cNvSpPr>
          <p:nvPr>
            <p:ph type="sldNum" sz="quarter" idx="5"/>
          </p:nvPr>
        </p:nvSpPr>
        <p:spPr/>
        <p:txBody>
          <a:bodyPr/>
          <a:lstStyle/>
          <a:p>
            <a:fld id="{B63359F2-43EF-4812-9DC0-98C0B1A40681}" type="slidenum">
              <a:rPr lang="en-US" smtClean="0"/>
              <a:t>15</a:t>
            </a:fld>
            <a:endParaRPr lang="en-US"/>
          </a:p>
        </p:txBody>
      </p:sp>
    </p:spTree>
    <p:extLst>
      <p:ext uri="{BB962C8B-B14F-4D97-AF65-F5344CB8AC3E}">
        <p14:creationId xmlns:p14="http://schemas.microsoft.com/office/powerpoint/2010/main" val="206389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Valerie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membership committee submitted a proposal to streamline and make dues consistent for organizations. Both the board and the council approved it and 16 counties agreed to work within that terms.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There are still 35 counties that we haven’t heard from despite continual follow-up. This is indicative of a much bigger problem that we are not going to discuss today.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0000"/>
                </a:solidFill>
              </a:rPr>
              <a:t>Walk through slide.</a:t>
            </a:r>
          </a:p>
        </p:txBody>
      </p:sp>
      <p:sp>
        <p:nvSpPr>
          <p:cNvPr id="4" name="Slide Number Placeholder 3"/>
          <p:cNvSpPr>
            <a:spLocks noGrp="1"/>
          </p:cNvSpPr>
          <p:nvPr>
            <p:ph type="sldNum" sz="quarter" idx="5"/>
          </p:nvPr>
        </p:nvSpPr>
        <p:spPr/>
        <p:txBody>
          <a:bodyPr/>
          <a:lstStyle/>
          <a:p>
            <a:fld id="{B63359F2-43EF-4812-9DC0-98C0B1A40681}" type="slidenum">
              <a:rPr lang="en-US" smtClean="0"/>
              <a:t>16</a:t>
            </a:fld>
            <a:endParaRPr lang="en-US"/>
          </a:p>
        </p:txBody>
      </p:sp>
    </p:spTree>
    <p:extLst>
      <p:ext uri="{BB962C8B-B14F-4D97-AF65-F5344CB8AC3E}">
        <p14:creationId xmlns:p14="http://schemas.microsoft.com/office/powerpoint/2010/main" val="119227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a:t>Dr. Jakubowicz</a:t>
            </a:r>
          </a:p>
          <a:p>
            <a:pPr marL="285750" indent="-285750">
              <a:buFont typeface="Arial" panose="020B0604020202020204" pitchFamily="34" charset="0"/>
              <a:buChar char="•"/>
            </a:pPr>
            <a:r>
              <a:rPr lang="en-US" sz="1600" b="0" u="none" dirty="0"/>
              <a:t>So, what can you do? </a:t>
            </a:r>
            <a:r>
              <a:rPr lang="en-US" sz="1600" b="0" u="none" dirty="0">
                <a:solidFill>
                  <a:srgbClr val="FF0000"/>
                </a:solidFill>
              </a:rPr>
              <a:t>Go through bullets.</a:t>
            </a:r>
          </a:p>
          <a:p>
            <a:pPr marL="285750" indent="-285750">
              <a:buFont typeface="Arial" panose="020B0604020202020204" pitchFamily="34" charset="0"/>
              <a:buChar char="•"/>
            </a:pPr>
            <a:r>
              <a:rPr lang="en-US" sz="1600" b="1" u="none" dirty="0"/>
              <a:t>The Young physicians who participated in a recent focus group said they never felt welcomed and they always felt like an outsider at both county meetings and MSSNY’s HOD. We’re lucky they stayed since that was their first impression of MSSNY. Be welcoming!</a:t>
            </a:r>
          </a:p>
          <a:p>
            <a:pPr marL="285750" indent="-285750">
              <a:buFont typeface="Arial" panose="020B0604020202020204" pitchFamily="34" charset="0"/>
              <a:buChar char="•"/>
            </a:pPr>
            <a:r>
              <a:rPr lang="en-US" sz="1600" b="1" dirty="0"/>
              <a:t>Chemung County has been without physician leadership for years. Shirley and Brenda worked hard and Dr. Akula agreed to be president. I’m sure he would love to speak to some of you who have been president of your own county.</a:t>
            </a:r>
            <a:endParaRPr lang="en-US" sz="1600" b="1" u="none" dirty="0"/>
          </a:p>
          <a:p>
            <a:pPr marL="285750" indent="-285750">
              <a:buFont typeface="Arial" panose="020B0604020202020204" pitchFamily="34" charset="0"/>
              <a:buChar char="•"/>
            </a:pPr>
            <a:r>
              <a:rPr lang="en-US" sz="1600" b="0" u="none" dirty="0"/>
              <a:t>We are surrounded by colleagues. Recruit 5 members in 2024. If we each did that, how much better would MSSNY be doing?</a:t>
            </a:r>
          </a:p>
          <a:p>
            <a:pPr marL="285750" indent="-285750">
              <a:buFont typeface="Arial" panose="020B0604020202020204" pitchFamily="34" charset="0"/>
              <a:buChar char="•"/>
            </a:pPr>
            <a:r>
              <a:rPr lang="en-US" sz="1600" b="0" u="none" dirty="0"/>
              <a:t>Have you brought a colleague to a local county meeting?</a:t>
            </a:r>
          </a:p>
          <a:p>
            <a:pPr marL="285750" indent="-285750">
              <a:buFont typeface="Arial" panose="020B0604020202020204" pitchFamily="34" charset="0"/>
              <a:buChar char="•"/>
            </a:pPr>
            <a:r>
              <a:rPr lang="en-US" sz="1600" b="0" u="none" dirty="0"/>
              <a:t>We have to be intentionally inclusive, or we’re sunk.</a:t>
            </a:r>
          </a:p>
        </p:txBody>
      </p:sp>
      <p:sp>
        <p:nvSpPr>
          <p:cNvPr id="4" name="Slide Number Placeholder 3"/>
          <p:cNvSpPr>
            <a:spLocks noGrp="1"/>
          </p:cNvSpPr>
          <p:nvPr>
            <p:ph type="sldNum" sz="quarter" idx="5"/>
          </p:nvPr>
        </p:nvSpPr>
        <p:spPr/>
        <p:txBody>
          <a:bodyPr/>
          <a:lstStyle/>
          <a:p>
            <a:fld id="{B63359F2-43EF-4812-9DC0-98C0B1A40681}" type="slidenum">
              <a:rPr lang="en-US" smtClean="0"/>
              <a:t>18</a:t>
            </a:fld>
            <a:endParaRPr lang="en-US" dirty="0"/>
          </a:p>
        </p:txBody>
      </p:sp>
    </p:spTree>
    <p:extLst>
      <p:ext uri="{BB962C8B-B14F-4D97-AF65-F5344CB8AC3E}">
        <p14:creationId xmlns:p14="http://schemas.microsoft.com/office/powerpoint/2010/main" val="428672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a:t>Dr. Jakubowicz</a:t>
            </a:r>
          </a:p>
          <a:p>
            <a:pPr marL="285750" indent="-285750">
              <a:buFont typeface="Arial" panose="020B0604020202020204" pitchFamily="34" charset="0"/>
              <a:buChar char="•"/>
            </a:pPr>
            <a:r>
              <a:rPr lang="en-US" sz="1600" b="0" u="none" dirty="0"/>
              <a:t>At our last council meeting, we talked about our councilors being liaisons to our large groups and institutions.</a:t>
            </a:r>
          </a:p>
          <a:p>
            <a:pPr marL="285750" indent="-285750">
              <a:buFont typeface="Arial" panose="020B0604020202020204" pitchFamily="34" charset="0"/>
              <a:buChar char="•"/>
            </a:pPr>
            <a:r>
              <a:rPr lang="en-US" sz="1600" b="0" u="none" dirty="0"/>
              <a:t>We are requesting that you volunteer for one (or more) of these groups.</a:t>
            </a:r>
          </a:p>
          <a:p>
            <a:pPr marL="285750" indent="-285750">
              <a:buFont typeface="Arial" panose="020B0604020202020204" pitchFamily="34" charset="0"/>
              <a:buChar char="•"/>
            </a:pPr>
            <a:r>
              <a:rPr lang="en-US" sz="1600" b="0" u="none" dirty="0"/>
              <a:t>You can do that by sending me or Valerie the organization you choose.</a:t>
            </a:r>
          </a:p>
          <a:p>
            <a:pPr marL="285750" indent="-285750">
              <a:buFont typeface="Arial" panose="020B0604020202020204" pitchFamily="34" charset="0"/>
              <a:buChar char="•"/>
            </a:pPr>
            <a:r>
              <a:rPr lang="en-US" sz="1600" b="0" u="none" dirty="0"/>
              <a:t>We’d like to avoid making random assignments.</a:t>
            </a:r>
          </a:p>
          <a:p>
            <a:pPr marL="285750" indent="-285750">
              <a:buFont typeface="Arial" panose="020B0604020202020204" pitchFamily="34" charset="0"/>
              <a:buChar char="•"/>
            </a:pPr>
            <a:r>
              <a:rPr lang="en-US" sz="1600" b="0" u="none" dirty="0"/>
              <a:t> </a:t>
            </a:r>
          </a:p>
        </p:txBody>
      </p:sp>
      <p:sp>
        <p:nvSpPr>
          <p:cNvPr id="4" name="Slide Number Placeholder 3"/>
          <p:cNvSpPr>
            <a:spLocks noGrp="1"/>
          </p:cNvSpPr>
          <p:nvPr>
            <p:ph type="sldNum" sz="quarter" idx="5"/>
          </p:nvPr>
        </p:nvSpPr>
        <p:spPr/>
        <p:txBody>
          <a:bodyPr/>
          <a:lstStyle/>
          <a:p>
            <a:fld id="{B63359F2-43EF-4812-9DC0-98C0B1A40681}" type="slidenum">
              <a:rPr lang="en-US" smtClean="0"/>
              <a:t>19</a:t>
            </a:fld>
            <a:endParaRPr lang="en-US"/>
          </a:p>
        </p:txBody>
      </p:sp>
    </p:spTree>
    <p:extLst>
      <p:ext uri="{BB962C8B-B14F-4D97-AF65-F5344CB8AC3E}">
        <p14:creationId xmlns:p14="http://schemas.microsoft.com/office/powerpoint/2010/main" val="347370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a:t>Dr. Jakubowicz</a:t>
            </a:r>
          </a:p>
          <a:p>
            <a:pPr marL="285750" indent="-285750">
              <a:buFont typeface="Arial" panose="020B0604020202020204" pitchFamily="34" charset="0"/>
              <a:buChar char="•"/>
            </a:pPr>
            <a:r>
              <a:rPr lang="en-US" sz="1600" b="0" u="none" dirty="0"/>
              <a:t>At our last council meeting, we talked about our councilors being liaisons to our large groups and institutions.</a:t>
            </a:r>
          </a:p>
          <a:p>
            <a:pPr marL="285750" indent="-285750">
              <a:buFont typeface="Arial" panose="020B0604020202020204" pitchFamily="34" charset="0"/>
              <a:buChar char="•"/>
            </a:pPr>
            <a:r>
              <a:rPr lang="en-US" sz="1600" b="0" u="none" dirty="0"/>
              <a:t>We are requesting that you volunteer for one (or more) of these groups.</a:t>
            </a:r>
          </a:p>
          <a:p>
            <a:pPr marL="285750" indent="-285750">
              <a:buFont typeface="Arial" panose="020B0604020202020204" pitchFamily="34" charset="0"/>
              <a:buChar char="•"/>
            </a:pPr>
            <a:r>
              <a:rPr lang="en-US" sz="1600" b="0" u="none" dirty="0"/>
              <a:t>You can do that by sending me or Valerie the organization you choose.</a:t>
            </a:r>
          </a:p>
          <a:p>
            <a:pPr marL="285750" indent="-285750">
              <a:buFont typeface="Arial" panose="020B0604020202020204" pitchFamily="34" charset="0"/>
              <a:buChar char="•"/>
            </a:pPr>
            <a:r>
              <a:rPr lang="en-US" sz="1600" b="0" u="none" dirty="0"/>
              <a:t>We’d like to avoid making random assignments.</a:t>
            </a:r>
          </a:p>
          <a:p>
            <a:pPr marL="285750" indent="-285750">
              <a:buFont typeface="Arial" panose="020B0604020202020204" pitchFamily="34" charset="0"/>
              <a:buChar char="•"/>
            </a:pPr>
            <a:r>
              <a:rPr lang="en-US" sz="1600" b="0" u="none" dirty="0"/>
              <a:t> </a:t>
            </a:r>
          </a:p>
        </p:txBody>
      </p:sp>
      <p:sp>
        <p:nvSpPr>
          <p:cNvPr id="4" name="Slide Number Placeholder 3"/>
          <p:cNvSpPr>
            <a:spLocks noGrp="1"/>
          </p:cNvSpPr>
          <p:nvPr>
            <p:ph type="sldNum" sz="quarter" idx="5"/>
          </p:nvPr>
        </p:nvSpPr>
        <p:spPr/>
        <p:txBody>
          <a:bodyPr/>
          <a:lstStyle/>
          <a:p>
            <a:fld id="{B63359F2-43EF-4812-9DC0-98C0B1A40681}" type="slidenum">
              <a:rPr lang="en-US" smtClean="0"/>
              <a:t>20</a:t>
            </a:fld>
            <a:endParaRPr lang="en-US"/>
          </a:p>
        </p:txBody>
      </p:sp>
    </p:spTree>
    <p:extLst>
      <p:ext uri="{BB962C8B-B14F-4D97-AF65-F5344CB8AC3E}">
        <p14:creationId xmlns:p14="http://schemas.microsoft.com/office/powerpoint/2010/main" val="2201876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Dr. Jakubowicz</a:t>
            </a:r>
          </a:p>
          <a:p>
            <a:r>
              <a:rPr lang="en-US" b="0" u="none" dirty="0"/>
              <a:t>We are the leaders of this association. Both physicians and staff.</a:t>
            </a:r>
          </a:p>
          <a:p>
            <a:r>
              <a:rPr lang="en-US" b="0" u="none" dirty="0"/>
              <a:t>It is up to us to be ambassadors and lead by example.</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21</a:t>
            </a:fld>
            <a:endParaRPr lang="en-US"/>
          </a:p>
        </p:txBody>
      </p:sp>
    </p:spTree>
    <p:extLst>
      <p:ext uri="{BB962C8B-B14F-4D97-AF65-F5344CB8AC3E}">
        <p14:creationId xmlns:p14="http://schemas.microsoft.com/office/powerpoint/2010/main" val="31250625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6662E-FAF4-44BC-88B5-85A7CBFB6D30}" type="datetime1">
              <a:rPr lang="en-US" smtClean="0"/>
              <a:pPr/>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91476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559632-1575-4E14-B53B-3DC3D5ED3947}"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3843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4A6868-2568-4CC9-B302-F37117B01A6E}" type="datetime1">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0636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3/8/2024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01793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a:lstStyle>
            <a:lvl1pPr>
              <a:defRPr/>
            </a:lvl1pPr>
          </a:lstStyle>
          <a:p>
            <a:r>
              <a:rPr lang="en-US"/>
              <a:t>Click to edit Master title style</a:t>
            </a:r>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a:lstStyle>
            <a:lvl1pPr marL="0" indent="0">
              <a:buNone/>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a:lstStyle/>
          <a:p>
            <a:r>
              <a:rPr lang="en-US"/>
              <a:t>Click icon to add picture</a:t>
            </a:r>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a:lstStyle/>
          <a:p>
            <a:r>
              <a:rPr lang="en-US"/>
              <a:t>Click icon to add picture</a:t>
            </a:r>
          </a:p>
        </p:txBody>
      </p:sp>
      <p:sp>
        <p:nvSpPr>
          <p:cNvPr id="3" name="Footer Placeholder 2"/>
          <p:cNvSpPr>
            <a:spLocks noGrp="1"/>
          </p:cNvSpPr>
          <p:nvPr>
            <p:ph type="ftr" sz="quarter" idx="11"/>
          </p:nvPr>
        </p:nvSpPr>
        <p:spPr/>
        <p:txBody>
          <a:bodyPr/>
          <a:lstStyle/>
          <a:p>
            <a:r>
              <a:rPr lang="en-US"/>
              <a:t>Sample Footer Text</a:t>
            </a:r>
          </a:p>
        </p:txBody>
      </p:sp>
      <p:sp>
        <p:nvSpPr>
          <p:cNvPr id="2" name="Date Placeholder 1"/>
          <p:cNvSpPr>
            <a:spLocks noGrp="1"/>
          </p:cNvSpPr>
          <p:nvPr>
            <p:ph type="dt" sz="half" idx="10"/>
          </p:nvPr>
        </p:nvSpPr>
        <p:spPr/>
        <p:txBody>
          <a:bodyPr/>
          <a:lstStyle/>
          <a:p>
            <a:r>
              <a:rPr lang="en-US"/>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90526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duct Overvie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93F3E0E-712E-4821-A89E-6727BD3825A0}"/>
              </a:ext>
            </a:extLst>
          </p:cNvPr>
          <p:cNvSpPr>
            <a:spLocks noGrp="1"/>
          </p:cNvSpPr>
          <p:nvPr>
            <p:ph type="pic" sz="quarter" idx="16" hasCustomPrompt="1"/>
          </p:nvPr>
        </p:nvSpPr>
        <p:spPr>
          <a:xfrm>
            <a:off x="0" y="466725"/>
            <a:ext cx="4858139" cy="5924550"/>
          </a:xfrm>
        </p:spPr>
        <p:txBody>
          <a:bodyPr>
            <a:noAutofit/>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394311D2-47FE-44C1-9B1C-179CAA338029}"/>
              </a:ext>
            </a:extLst>
          </p:cNvPr>
          <p:cNvSpPr>
            <a:spLocks noGrp="1"/>
          </p:cNvSpPr>
          <p:nvPr>
            <p:ph type="dt" sz="half" idx="10"/>
          </p:nvPr>
        </p:nvSpPr>
        <p:spPr/>
        <p:txBody>
          <a:bodyPr>
            <a:noAutofit/>
          </a:bodyPr>
          <a:lstStyle>
            <a:lvl1pPr>
              <a:defRPr>
                <a:solidFill>
                  <a:schemeClr val="bg2">
                    <a:lumMod val="50000"/>
                  </a:schemeClr>
                </a:solidFill>
              </a:defRPr>
            </a:lvl1pPr>
          </a:lstStyle>
          <a:p>
            <a:r>
              <a:rPr lang="en-US" dirty="0"/>
              <a:t>8/03/20XX</a:t>
            </a:r>
          </a:p>
        </p:txBody>
      </p:sp>
      <p:sp>
        <p:nvSpPr>
          <p:cNvPr id="8" name="Footer Placeholder 7">
            <a:extLst>
              <a:ext uri="{FF2B5EF4-FFF2-40B4-BE49-F238E27FC236}">
                <a16:creationId xmlns:a16="http://schemas.microsoft.com/office/drawing/2014/main" id="{6EDFF648-B296-4801-91A9-A6868BFA7F63}"/>
              </a:ext>
            </a:extLst>
          </p:cNvPr>
          <p:cNvSpPr>
            <a:spLocks noGrp="1"/>
          </p:cNvSpPr>
          <p:nvPr>
            <p:ph type="ftr" sz="quarter" idx="11"/>
          </p:nvPr>
        </p:nvSpPr>
        <p:spPr/>
        <p:txBody>
          <a:bodyPr>
            <a:noAutofit/>
          </a:bodyPr>
          <a:lstStyle>
            <a:lvl1pPr>
              <a:defRPr>
                <a:solidFill>
                  <a:schemeClr val="bg2">
                    <a:lumMod val="50000"/>
                  </a:schemeClr>
                </a:solidFill>
              </a:defRPr>
            </a:lvl1pPr>
          </a:lstStyle>
          <a:p>
            <a:r>
              <a:rPr lang="en-US" dirty="0"/>
              <a:t>PITCH DECK</a:t>
            </a:r>
          </a:p>
        </p:txBody>
      </p:sp>
      <p:sp>
        <p:nvSpPr>
          <p:cNvPr id="9" name="Slide Number Placeholder 8">
            <a:extLst>
              <a:ext uri="{FF2B5EF4-FFF2-40B4-BE49-F238E27FC236}">
                <a16:creationId xmlns:a16="http://schemas.microsoft.com/office/drawing/2014/main" id="{7364D7C8-0561-4530-BCD5-AB0BB1977A4F}"/>
              </a:ext>
            </a:extLst>
          </p:cNvPr>
          <p:cNvSpPr>
            <a:spLocks noGrp="1"/>
          </p:cNvSpPr>
          <p:nvPr>
            <p:ph type="sldNum" sz="quarter" idx="12"/>
          </p:nvPr>
        </p:nvSpPr>
        <p:spPr/>
        <p:txBody>
          <a:bodyPr>
            <a:noAutofit/>
          </a:bodyPr>
          <a:lstStyle>
            <a:lvl1pPr>
              <a:defRPr>
                <a:solidFill>
                  <a:schemeClr val="bg2">
                    <a:lumMod val="50000"/>
                  </a:schemeClr>
                </a:solidFill>
              </a:defRPr>
            </a:lvl1pPr>
          </a:lstStyle>
          <a:p>
            <a:fld id="{BF860B6F-2FE3-4DE6-9496-980E987E7466}" type="slidenum">
              <a:rPr lang="en-US" smtClean="0"/>
              <a:pPr/>
              <a:t>‹#›</a:t>
            </a:fld>
            <a:endParaRPr lang="en-US" dirty="0"/>
          </a:p>
        </p:txBody>
      </p:sp>
      <p:sp>
        <p:nvSpPr>
          <p:cNvPr id="10" name="Text Placeholder 10">
            <a:extLst>
              <a:ext uri="{FF2B5EF4-FFF2-40B4-BE49-F238E27FC236}">
                <a16:creationId xmlns:a16="http://schemas.microsoft.com/office/drawing/2014/main" id="{B50F7E33-83E1-4951-9CEC-14866D6A3C44}"/>
              </a:ext>
            </a:extLst>
          </p:cNvPr>
          <p:cNvSpPr>
            <a:spLocks noGrp="1"/>
          </p:cNvSpPr>
          <p:nvPr>
            <p:ph type="body" sz="quarter" idx="13" hasCustomPrompt="1"/>
          </p:nvPr>
        </p:nvSpPr>
        <p:spPr>
          <a:xfrm>
            <a:off x="5598135" y="2759613"/>
            <a:ext cx="2824355"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4F01B4AA-8A2C-488B-A306-BC09BA1C66A5}"/>
              </a:ext>
            </a:extLst>
          </p:cNvPr>
          <p:cNvSpPr>
            <a:spLocks noGrp="1"/>
          </p:cNvSpPr>
          <p:nvPr>
            <p:ph type="body" sz="quarter" idx="17" hasCustomPrompt="1"/>
          </p:nvPr>
        </p:nvSpPr>
        <p:spPr>
          <a:xfrm>
            <a:off x="5598135" y="2176946"/>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C79840D9-3F3D-4DFB-9592-867BB8CA12E3}"/>
              </a:ext>
            </a:extLst>
          </p:cNvPr>
          <p:cNvSpPr>
            <a:spLocks noGrp="1"/>
          </p:cNvSpPr>
          <p:nvPr>
            <p:ph type="body" sz="quarter" idx="18" hasCustomPrompt="1"/>
          </p:nvPr>
        </p:nvSpPr>
        <p:spPr>
          <a:xfrm>
            <a:off x="8845966" y="2759613"/>
            <a:ext cx="2595758"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32DFBC7C-0887-40D8-93DA-CBE9F58B1CBD}"/>
              </a:ext>
            </a:extLst>
          </p:cNvPr>
          <p:cNvSpPr>
            <a:spLocks noGrp="1"/>
          </p:cNvSpPr>
          <p:nvPr>
            <p:ph type="body" sz="quarter" idx="19" hasCustomPrompt="1"/>
          </p:nvPr>
        </p:nvSpPr>
        <p:spPr>
          <a:xfrm>
            <a:off x="8845966" y="2176946"/>
            <a:ext cx="2595758"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C3C60B52-4450-4317-A5DF-A3E617C12A21}"/>
              </a:ext>
            </a:extLst>
          </p:cNvPr>
          <p:cNvSpPr>
            <a:spLocks noGrp="1"/>
          </p:cNvSpPr>
          <p:nvPr>
            <p:ph type="body" sz="quarter" idx="20" hasCustomPrompt="1"/>
          </p:nvPr>
        </p:nvSpPr>
        <p:spPr>
          <a:xfrm>
            <a:off x="5598135" y="4712146"/>
            <a:ext cx="2824355"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75F1DE6B-CBDA-40EB-A055-4FDC09ACC656}"/>
              </a:ext>
            </a:extLst>
          </p:cNvPr>
          <p:cNvSpPr>
            <a:spLocks noGrp="1"/>
          </p:cNvSpPr>
          <p:nvPr>
            <p:ph type="body" sz="quarter" idx="21" hasCustomPrompt="1"/>
          </p:nvPr>
        </p:nvSpPr>
        <p:spPr>
          <a:xfrm>
            <a:off x="5598135" y="4129479"/>
            <a:ext cx="2824355"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16" name="Text Placeholder 10">
            <a:extLst>
              <a:ext uri="{FF2B5EF4-FFF2-40B4-BE49-F238E27FC236}">
                <a16:creationId xmlns:a16="http://schemas.microsoft.com/office/drawing/2014/main" id="{A9593E99-8D88-45AD-83AF-7F7F9AB6930E}"/>
              </a:ext>
            </a:extLst>
          </p:cNvPr>
          <p:cNvSpPr>
            <a:spLocks noGrp="1"/>
          </p:cNvSpPr>
          <p:nvPr>
            <p:ph type="body" sz="quarter" idx="22" hasCustomPrompt="1"/>
          </p:nvPr>
        </p:nvSpPr>
        <p:spPr>
          <a:xfrm>
            <a:off x="8845966" y="4712146"/>
            <a:ext cx="2595758" cy="1117566"/>
          </a:xfrm>
          <a:prstGeom prst="rect">
            <a:avLst/>
          </a:prstGeom>
        </p:spPr>
        <p:txBody>
          <a:bodyPr anchor="t">
            <a:noAutofit/>
          </a:bodyPr>
          <a:lstStyle>
            <a:lvl1pPr marL="0" indent="0" algn="l">
              <a:lnSpc>
                <a:spcPct val="125000"/>
              </a:lnSpc>
              <a:spcBef>
                <a:spcPts val="1000"/>
              </a:spcBef>
              <a:buNone/>
              <a:defRPr sz="14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D95823CC-CA7F-4F5B-B442-48A39696933C}"/>
              </a:ext>
            </a:extLst>
          </p:cNvPr>
          <p:cNvSpPr>
            <a:spLocks noGrp="1"/>
          </p:cNvSpPr>
          <p:nvPr>
            <p:ph type="body" sz="quarter" idx="23" hasCustomPrompt="1"/>
          </p:nvPr>
        </p:nvSpPr>
        <p:spPr>
          <a:xfrm>
            <a:off x="8845966" y="4129479"/>
            <a:ext cx="2595758" cy="581530"/>
          </a:xfrm>
          <a:prstGeom prst="rect">
            <a:avLst/>
          </a:prstGeom>
        </p:spPr>
        <p:txBody>
          <a:bodyPr anchor="b">
            <a:noAutofit/>
          </a:bodyPr>
          <a:lstStyle>
            <a:lvl1pPr marL="0" indent="0" algn="l">
              <a:buNone/>
              <a:defRPr sz="1600" cap="all" spc="100" baseline="0">
                <a:solidFill>
                  <a:schemeClr val="accent4"/>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38F87501-8949-4796-90C5-50D20B54AAF9}"/>
              </a:ext>
            </a:extLst>
          </p:cNvPr>
          <p:cNvSpPr>
            <a:spLocks noGrp="1"/>
          </p:cNvSpPr>
          <p:nvPr>
            <p:ph type="title"/>
          </p:nvPr>
        </p:nvSpPr>
        <p:spPr>
          <a:xfrm>
            <a:off x="5586411" y="941112"/>
            <a:ext cx="6074545" cy="639192"/>
          </a:xfrm>
        </p:spPr>
        <p:txBody>
          <a:bodyPr/>
          <a:lstStyle/>
          <a:p>
            <a:r>
              <a:rPr lang="en-US"/>
              <a:t>Click to edit Master title style</a:t>
            </a:r>
            <a:endParaRPr lang="en-US" dirty="0"/>
          </a:p>
        </p:txBody>
      </p:sp>
    </p:spTree>
    <p:extLst>
      <p:ext uri="{BB962C8B-B14F-4D97-AF65-F5344CB8AC3E}">
        <p14:creationId xmlns:p14="http://schemas.microsoft.com/office/powerpoint/2010/main" val="165150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Year Action Plan">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9A6EC546-1FDF-48B1-BB0F-4069A4AF6B46}"/>
              </a:ext>
            </a:extLst>
          </p:cNvPr>
          <p:cNvSpPr/>
          <p:nvPr userDrawn="1"/>
        </p:nvSpPr>
        <p:spPr>
          <a:xfrm rot="5400000">
            <a:off x="1338026" y="-868210"/>
            <a:ext cx="972645" cy="36476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Date Placeholder 2">
            <a:extLst>
              <a:ext uri="{FF2B5EF4-FFF2-40B4-BE49-F238E27FC236}">
                <a16:creationId xmlns:a16="http://schemas.microsoft.com/office/drawing/2014/main" id="{8F8787A3-6FE4-43A8-B38B-0F6A2EF11D64}"/>
              </a:ext>
            </a:extLst>
          </p:cNvPr>
          <p:cNvSpPr>
            <a:spLocks noGrp="1"/>
          </p:cNvSpPr>
          <p:nvPr>
            <p:ph type="dt" sz="half" idx="10"/>
          </p:nvPr>
        </p:nvSpPr>
        <p:spPr/>
        <p:txBody>
          <a:bodyPr>
            <a:noAutofit/>
          </a:bodyPr>
          <a:lstStyle/>
          <a:p>
            <a:r>
              <a:rPr lang="en-US" dirty="0"/>
              <a:t>8/03/20XX</a:t>
            </a:r>
          </a:p>
        </p:txBody>
      </p:sp>
      <p:sp>
        <p:nvSpPr>
          <p:cNvPr id="4" name="Footer Placeholder 3">
            <a:extLst>
              <a:ext uri="{FF2B5EF4-FFF2-40B4-BE49-F238E27FC236}">
                <a16:creationId xmlns:a16="http://schemas.microsoft.com/office/drawing/2014/main" id="{D1DE0A1E-0F1E-4FFE-B209-3D9679190548}"/>
              </a:ext>
            </a:extLst>
          </p:cNvPr>
          <p:cNvSpPr>
            <a:spLocks noGrp="1"/>
          </p:cNvSpPr>
          <p:nvPr>
            <p:ph type="ftr" sz="quarter" idx="11"/>
          </p:nvPr>
        </p:nvSpPr>
        <p:spPr/>
        <p:txBody>
          <a:bodyPr>
            <a:noAutofit/>
          </a:bodyPr>
          <a:lstStyle/>
          <a:p>
            <a:r>
              <a:rPr lang="en-US" dirty="0"/>
              <a:t>PITCH DECK</a:t>
            </a:r>
          </a:p>
        </p:txBody>
      </p:sp>
      <p:sp>
        <p:nvSpPr>
          <p:cNvPr id="5" name="Slide Number Placeholder 4">
            <a:extLst>
              <a:ext uri="{FF2B5EF4-FFF2-40B4-BE49-F238E27FC236}">
                <a16:creationId xmlns:a16="http://schemas.microsoft.com/office/drawing/2014/main" id="{A8999867-6933-40F9-BEA0-F30FA6975498}"/>
              </a:ext>
            </a:extLst>
          </p:cNvPr>
          <p:cNvSpPr>
            <a:spLocks noGrp="1"/>
          </p:cNvSpPr>
          <p:nvPr>
            <p:ph type="sldNum" sz="quarter" idx="12"/>
          </p:nvPr>
        </p:nvSpPr>
        <p:spPr/>
        <p:txBody>
          <a:bodyPr>
            <a:noAutofit/>
          </a:bodyPr>
          <a:lstStyle/>
          <a:p>
            <a:fld id="{BF860B6F-2FE3-4DE6-9496-980E987E7466}" type="slidenum">
              <a:rPr lang="en-US" smtClean="0"/>
              <a:pPr/>
              <a:t>‹#›</a:t>
            </a:fld>
            <a:endParaRPr lang="en-US" dirty="0"/>
          </a:p>
        </p:txBody>
      </p:sp>
      <p:sp>
        <p:nvSpPr>
          <p:cNvPr id="16" name="Text Placeholder 14">
            <a:extLst>
              <a:ext uri="{FF2B5EF4-FFF2-40B4-BE49-F238E27FC236}">
                <a16:creationId xmlns:a16="http://schemas.microsoft.com/office/drawing/2014/main" id="{00E72126-EBC8-4AA7-AA53-38A15FDEC6E3}"/>
              </a:ext>
            </a:extLst>
          </p:cNvPr>
          <p:cNvSpPr>
            <a:spLocks noGrp="1"/>
          </p:cNvSpPr>
          <p:nvPr>
            <p:ph type="body" sz="quarter" idx="17" hasCustomPrompt="1"/>
          </p:nvPr>
        </p:nvSpPr>
        <p:spPr>
          <a:xfrm>
            <a:off x="171234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C44CA5E4-4215-49A0-86F5-2C4847D87E61}"/>
              </a:ext>
            </a:extLst>
          </p:cNvPr>
          <p:cNvSpPr>
            <a:spLocks noGrp="1"/>
          </p:cNvSpPr>
          <p:nvPr>
            <p:ph type="body" sz="quarter" idx="18" hasCustomPrompt="1"/>
          </p:nvPr>
        </p:nvSpPr>
        <p:spPr>
          <a:xfrm>
            <a:off x="250176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735C1917-DDF3-4A5B-AEB9-E0FBD98EC516}"/>
              </a:ext>
            </a:extLst>
          </p:cNvPr>
          <p:cNvSpPr>
            <a:spLocks noGrp="1"/>
          </p:cNvSpPr>
          <p:nvPr>
            <p:ph type="body" sz="quarter" idx="19" hasCustomPrompt="1"/>
          </p:nvPr>
        </p:nvSpPr>
        <p:spPr>
          <a:xfrm>
            <a:off x="329117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D0FF36A3-BF35-4A36-ADAB-547CA8CAED9F}"/>
              </a:ext>
            </a:extLst>
          </p:cNvPr>
          <p:cNvSpPr>
            <a:spLocks noGrp="1"/>
          </p:cNvSpPr>
          <p:nvPr>
            <p:ph type="body" sz="quarter" idx="20" hasCustomPrompt="1"/>
          </p:nvPr>
        </p:nvSpPr>
        <p:spPr>
          <a:xfrm>
            <a:off x="408059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3BE85149-0E6D-4CDC-82B6-EF6894D9C904}"/>
              </a:ext>
            </a:extLst>
          </p:cNvPr>
          <p:cNvSpPr>
            <a:spLocks noGrp="1"/>
          </p:cNvSpPr>
          <p:nvPr>
            <p:ph type="body" sz="quarter" idx="21" hasCustomPrompt="1"/>
          </p:nvPr>
        </p:nvSpPr>
        <p:spPr>
          <a:xfrm>
            <a:off x="4810807" y="3170170"/>
            <a:ext cx="61531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66E8B6B5-41D1-4EC9-84EF-1989A504B7D6}"/>
              </a:ext>
            </a:extLst>
          </p:cNvPr>
          <p:cNvSpPr>
            <a:spLocks noGrp="1"/>
          </p:cNvSpPr>
          <p:nvPr>
            <p:ph type="body" sz="quarter" idx="22" hasCustomPrompt="1"/>
          </p:nvPr>
        </p:nvSpPr>
        <p:spPr>
          <a:xfrm>
            <a:off x="565942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0F13F401-A13F-4EF3-88FC-D517D7F7BA55}"/>
              </a:ext>
            </a:extLst>
          </p:cNvPr>
          <p:cNvSpPr>
            <a:spLocks noGrp="1"/>
          </p:cNvSpPr>
          <p:nvPr>
            <p:ph type="body" sz="quarter" idx="23" hasCustomPrompt="1"/>
          </p:nvPr>
        </p:nvSpPr>
        <p:spPr>
          <a:xfrm>
            <a:off x="644883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4639D5D-D529-4EF5-9EF8-8C9B3715A28E}"/>
              </a:ext>
            </a:extLst>
          </p:cNvPr>
          <p:cNvSpPr>
            <a:spLocks noGrp="1"/>
          </p:cNvSpPr>
          <p:nvPr>
            <p:ph type="body" sz="quarter" idx="24" hasCustomPrompt="1"/>
          </p:nvPr>
        </p:nvSpPr>
        <p:spPr>
          <a:xfrm>
            <a:off x="723825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45E22B01-C64B-4A03-9118-68BCAECC32FA}"/>
              </a:ext>
            </a:extLst>
          </p:cNvPr>
          <p:cNvSpPr>
            <a:spLocks noGrp="1"/>
          </p:cNvSpPr>
          <p:nvPr>
            <p:ph type="body" sz="quarter" idx="25" hasCustomPrompt="1"/>
          </p:nvPr>
        </p:nvSpPr>
        <p:spPr>
          <a:xfrm>
            <a:off x="802766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04BA50FF-5CC3-4F90-9AA6-5942DF634BAB}"/>
              </a:ext>
            </a:extLst>
          </p:cNvPr>
          <p:cNvSpPr>
            <a:spLocks noGrp="1"/>
          </p:cNvSpPr>
          <p:nvPr>
            <p:ph type="body" sz="quarter" idx="26" hasCustomPrompt="1"/>
          </p:nvPr>
        </p:nvSpPr>
        <p:spPr>
          <a:xfrm>
            <a:off x="8817081"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5B3EEE7C-67C5-49ED-A602-F8E162B21AA6}"/>
              </a:ext>
            </a:extLst>
          </p:cNvPr>
          <p:cNvSpPr>
            <a:spLocks noGrp="1"/>
          </p:cNvSpPr>
          <p:nvPr>
            <p:ph type="body" sz="quarter" idx="27" hasCustomPrompt="1"/>
          </p:nvPr>
        </p:nvSpPr>
        <p:spPr>
          <a:xfrm>
            <a:off x="9606496"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EE91B34F-5506-49A1-8594-9259C64066FA}"/>
              </a:ext>
            </a:extLst>
          </p:cNvPr>
          <p:cNvSpPr>
            <a:spLocks noGrp="1"/>
          </p:cNvSpPr>
          <p:nvPr>
            <p:ph type="body" sz="quarter" idx="28" hasCustomPrompt="1"/>
          </p:nvPr>
        </p:nvSpPr>
        <p:spPr>
          <a:xfrm>
            <a:off x="10395907" y="3170170"/>
            <a:ext cx="495300" cy="652276"/>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A7D7592-A438-4BE7-82A5-188EF3B7021B}"/>
              </a:ext>
            </a:extLst>
          </p:cNvPr>
          <p:cNvSpPr>
            <a:spLocks noGrp="1"/>
          </p:cNvSpPr>
          <p:nvPr>
            <p:ph type="body" sz="quarter" idx="29" hasCustomPrompt="1"/>
          </p:nvPr>
        </p:nvSpPr>
        <p:spPr>
          <a:xfrm>
            <a:off x="171234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70F1DE9A-9607-4D77-B1CA-EA7A15A4CACA}"/>
              </a:ext>
            </a:extLst>
          </p:cNvPr>
          <p:cNvSpPr>
            <a:spLocks noGrp="1"/>
          </p:cNvSpPr>
          <p:nvPr>
            <p:ph type="body" sz="quarter" idx="30" hasCustomPrompt="1"/>
          </p:nvPr>
        </p:nvSpPr>
        <p:spPr>
          <a:xfrm>
            <a:off x="250176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FE726AB2-7D79-4CF4-ACA3-327A065CAA16}"/>
              </a:ext>
            </a:extLst>
          </p:cNvPr>
          <p:cNvSpPr>
            <a:spLocks noGrp="1"/>
          </p:cNvSpPr>
          <p:nvPr>
            <p:ph type="body" sz="quarter" idx="31" hasCustomPrompt="1"/>
          </p:nvPr>
        </p:nvSpPr>
        <p:spPr>
          <a:xfrm>
            <a:off x="329117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07991841-3C5D-4E23-ACEF-AC0C7BA2866F}"/>
              </a:ext>
            </a:extLst>
          </p:cNvPr>
          <p:cNvSpPr>
            <a:spLocks noGrp="1"/>
          </p:cNvSpPr>
          <p:nvPr>
            <p:ph type="body" sz="quarter" idx="32" hasCustomPrompt="1"/>
          </p:nvPr>
        </p:nvSpPr>
        <p:spPr>
          <a:xfrm>
            <a:off x="408059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E827F407-DC92-4E39-85F3-56B3405B23A9}"/>
              </a:ext>
            </a:extLst>
          </p:cNvPr>
          <p:cNvSpPr>
            <a:spLocks noGrp="1"/>
          </p:cNvSpPr>
          <p:nvPr>
            <p:ph type="body" sz="quarter" idx="33" hasCustomPrompt="1"/>
          </p:nvPr>
        </p:nvSpPr>
        <p:spPr>
          <a:xfrm>
            <a:off x="4810807" y="4871997"/>
            <a:ext cx="61531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ADBEC4B1-A92B-4923-B3C2-44570B971C86}"/>
              </a:ext>
            </a:extLst>
          </p:cNvPr>
          <p:cNvSpPr>
            <a:spLocks noGrp="1"/>
          </p:cNvSpPr>
          <p:nvPr>
            <p:ph type="body" sz="quarter" idx="34" hasCustomPrompt="1"/>
          </p:nvPr>
        </p:nvSpPr>
        <p:spPr>
          <a:xfrm>
            <a:off x="565942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32CD6E05-4E76-4ADF-9FC8-4321B2B9600C}"/>
              </a:ext>
            </a:extLst>
          </p:cNvPr>
          <p:cNvSpPr>
            <a:spLocks noGrp="1"/>
          </p:cNvSpPr>
          <p:nvPr>
            <p:ph type="body" sz="quarter" idx="35" hasCustomPrompt="1"/>
          </p:nvPr>
        </p:nvSpPr>
        <p:spPr>
          <a:xfrm>
            <a:off x="644883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40BE94-38F8-48B0-9A42-DA1A41975046}"/>
              </a:ext>
            </a:extLst>
          </p:cNvPr>
          <p:cNvSpPr>
            <a:spLocks noGrp="1"/>
          </p:cNvSpPr>
          <p:nvPr>
            <p:ph type="body" sz="quarter" idx="36" hasCustomPrompt="1"/>
          </p:nvPr>
        </p:nvSpPr>
        <p:spPr>
          <a:xfrm>
            <a:off x="723825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CCFECD0B-5901-4EBC-92AA-3DE8CD1132DF}"/>
              </a:ext>
            </a:extLst>
          </p:cNvPr>
          <p:cNvSpPr>
            <a:spLocks noGrp="1"/>
          </p:cNvSpPr>
          <p:nvPr>
            <p:ph type="body" sz="quarter" idx="37" hasCustomPrompt="1"/>
          </p:nvPr>
        </p:nvSpPr>
        <p:spPr>
          <a:xfrm>
            <a:off x="802766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B173BBB1-992E-4C62-B6EF-38E5859DA795}"/>
              </a:ext>
            </a:extLst>
          </p:cNvPr>
          <p:cNvSpPr>
            <a:spLocks noGrp="1"/>
          </p:cNvSpPr>
          <p:nvPr>
            <p:ph type="body" sz="quarter" idx="38" hasCustomPrompt="1"/>
          </p:nvPr>
        </p:nvSpPr>
        <p:spPr>
          <a:xfrm>
            <a:off x="8817081"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83639117-6091-4743-897D-3E5F4468CCAE}"/>
              </a:ext>
            </a:extLst>
          </p:cNvPr>
          <p:cNvSpPr>
            <a:spLocks noGrp="1"/>
          </p:cNvSpPr>
          <p:nvPr>
            <p:ph type="body" sz="quarter" idx="39" hasCustomPrompt="1"/>
          </p:nvPr>
        </p:nvSpPr>
        <p:spPr>
          <a:xfrm>
            <a:off x="9606496"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B7A64542-4E5B-4701-845E-5101F87E1102}"/>
              </a:ext>
            </a:extLst>
          </p:cNvPr>
          <p:cNvSpPr>
            <a:spLocks noGrp="1"/>
          </p:cNvSpPr>
          <p:nvPr>
            <p:ph type="body" sz="quarter" idx="40" hasCustomPrompt="1"/>
          </p:nvPr>
        </p:nvSpPr>
        <p:spPr>
          <a:xfrm>
            <a:off x="10395907" y="4871997"/>
            <a:ext cx="495300" cy="652272"/>
          </a:xfrm>
          <a:prstGeom prst="rect">
            <a:avLst/>
          </a:prstGeom>
        </p:spPr>
        <p:txBody>
          <a:bodyPr>
            <a:noAutofit/>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0F74B4EA-4966-4ABC-8DFD-01157881B81B}"/>
              </a:ext>
            </a:extLst>
          </p:cNvPr>
          <p:cNvSpPr>
            <a:spLocks noGrp="1"/>
          </p:cNvSpPr>
          <p:nvPr>
            <p:ph type="body" sz="quarter" idx="41" hasCustomPrompt="1"/>
          </p:nvPr>
        </p:nvSpPr>
        <p:spPr>
          <a:xfrm>
            <a:off x="696804" y="2720679"/>
            <a:ext cx="1021001" cy="501726"/>
          </a:xfrm>
          <a:prstGeom prst="rect">
            <a:avLst/>
          </a:prstGeom>
        </p:spPr>
        <p:txBody>
          <a:bodyPr anchor="ctr">
            <a:noAutofit/>
          </a:bodyP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53" name="Text Placeholder 14">
            <a:extLst>
              <a:ext uri="{FF2B5EF4-FFF2-40B4-BE49-F238E27FC236}">
                <a16:creationId xmlns:a16="http://schemas.microsoft.com/office/drawing/2014/main" id="{D7536456-E749-466F-8EFA-F33D82812277}"/>
              </a:ext>
            </a:extLst>
          </p:cNvPr>
          <p:cNvSpPr>
            <a:spLocks noGrp="1"/>
          </p:cNvSpPr>
          <p:nvPr>
            <p:ph type="body" sz="quarter" idx="42" hasCustomPrompt="1"/>
          </p:nvPr>
        </p:nvSpPr>
        <p:spPr>
          <a:xfrm>
            <a:off x="696804" y="4418755"/>
            <a:ext cx="1021001" cy="501726"/>
          </a:xfrm>
          <a:prstGeom prst="rect">
            <a:avLst/>
          </a:prstGeom>
        </p:spPr>
        <p:txBody>
          <a:bodyPr anchor="ctr">
            <a:noAutofit/>
          </a:bodyP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A6C85040-3D7A-4FD1-B96E-3ED738367662}"/>
              </a:ext>
            </a:extLst>
          </p:cNvPr>
          <p:cNvSpPr>
            <a:spLocks noGrp="1"/>
          </p:cNvSpPr>
          <p:nvPr>
            <p:ph type="body" sz="quarter" idx="43" hasCustomPrompt="1"/>
          </p:nvPr>
        </p:nvSpPr>
        <p:spPr>
          <a:xfrm>
            <a:off x="2029367"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966941C8-0858-4060-8F85-A63D40D05872}"/>
              </a:ext>
            </a:extLst>
          </p:cNvPr>
          <p:cNvSpPr>
            <a:spLocks noGrp="1"/>
          </p:cNvSpPr>
          <p:nvPr>
            <p:ph type="body" sz="quarter" idx="44" hasCustomPrompt="1"/>
          </p:nvPr>
        </p:nvSpPr>
        <p:spPr>
          <a:xfrm>
            <a:off x="4397612"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B66D6339-390D-45A7-BBF7-ADB8D6A0168F}"/>
              </a:ext>
            </a:extLst>
          </p:cNvPr>
          <p:cNvSpPr>
            <a:spLocks noGrp="1"/>
          </p:cNvSpPr>
          <p:nvPr>
            <p:ph type="body" sz="quarter" idx="45" hasCustomPrompt="1"/>
          </p:nvPr>
        </p:nvSpPr>
        <p:spPr>
          <a:xfrm>
            <a:off x="8344687" y="2120620"/>
            <a:ext cx="1440088" cy="549528"/>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89C25EC2-6755-441D-BD59-204C60EFD6AE}"/>
              </a:ext>
            </a:extLst>
          </p:cNvPr>
          <p:cNvSpPr>
            <a:spLocks noGrp="1"/>
          </p:cNvSpPr>
          <p:nvPr>
            <p:ph type="body" sz="quarter" idx="46" hasCustomPrompt="1"/>
          </p:nvPr>
        </p:nvSpPr>
        <p:spPr>
          <a:xfrm>
            <a:off x="2029367" y="3854752"/>
            <a:ext cx="1440088" cy="557165"/>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5AA552AB-DFEE-4CE4-9596-F63F557FD478}"/>
              </a:ext>
            </a:extLst>
          </p:cNvPr>
          <p:cNvSpPr>
            <a:spLocks noGrp="1"/>
          </p:cNvSpPr>
          <p:nvPr>
            <p:ph type="body" sz="quarter" idx="47" hasCustomPrompt="1"/>
          </p:nvPr>
        </p:nvSpPr>
        <p:spPr>
          <a:xfrm>
            <a:off x="5976442" y="3854752"/>
            <a:ext cx="1440088" cy="557165"/>
          </a:xfrm>
          <a:prstGeom prst="rect">
            <a:avLst/>
          </a:prstGeom>
        </p:spPr>
        <p:txBody>
          <a:bodyPr anchor="ctr">
            <a:noAutofit/>
          </a:bodyPr>
          <a:lstStyle>
            <a:lvl1pPr marL="0" indent="0" algn="ctr">
              <a:lnSpc>
                <a:spcPct val="100000"/>
              </a:lnSpc>
              <a:spcBef>
                <a:spcPts val="0"/>
              </a:spcBef>
              <a:buNone/>
              <a:defRPr sz="1400" b="1" cap="none" spc="100" baseline="0">
                <a:solidFill>
                  <a:schemeClr val="accent4"/>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8AA79F31-661A-42DB-97E9-B3633BF6622E}"/>
              </a:ext>
            </a:extLst>
          </p:cNvPr>
          <p:cNvSpPr>
            <a:spLocks noGrp="1"/>
          </p:cNvSpPr>
          <p:nvPr>
            <p:ph type="body" sz="quarter" idx="48" hasCustomPrompt="1"/>
          </p:nvPr>
        </p:nvSpPr>
        <p:spPr>
          <a:xfrm>
            <a:off x="9923517" y="3854752"/>
            <a:ext cx="1440088" cy="557165"/>
          </a:xfrm>
          <a:prstGeom prst="rect">
            <a:avLst/>
          </a:prstGeom>
        </p:spPr>
        <p:txBody>
          <a:bodyPr anchor="ctr">
            <a:noAutofit/>
          </a:bodyPr>
          <a:lstStyle>
            <a:lvl1pPr marL="0" indent="0" algn="ctr">
              <a:lnSpc>
                <a:spcPct val="125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5171E1E5-ACAD-4ED5-AAF2-539AF0733FC8}"/>
              </a:ext>
            </a:extLst>
          </p:cNvPr>
          <p:cNvSpPr>
            <a:spLocks noGrp="1"/>
          </p:cNvSpPr>
          <p:nvPr>
            <p:ph type="title" hasCustomPrompt="1"/>
          </p:nvPr>
        </p:nvSpPr>
        <p:spPr>
          <a:xfrm>
            <a:off x="838200" y="671808"/>
            <a:ext cx="10515600" cy="661924"/>
          </a:xfrm>
        </p:spPr>
        <p:txBody>
          <a:bodyPr/>
          <a:lstStyle>
            <a:lvl1pPr>
              <a:defRPr/>
            </a:lvl1pPr>
          </a:lstStyle>
          <a:p>
            <a:r>
              <a:rPr lang="en-US" dirty="0"/>
              <a:t>Click to add title</a:t>
            </a:r>
          </a:p>
        </p:txBody>
      </p:sp>
    </p:spTree>
    <p:extLst>
      <p:ext uri="{BB962C8B-B14F-4D97-AF65-F5344CB8AC3E}">
        <p14:creationId xmlns:p14="http://schemas.microsoft.com/office/powerpoint/2010/main" val="1356108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anchor="ctr"/>
          <a:lstStyle/>
          <a:p>
            <a:pPr algn="r"/>
            <a:r>
              <a:rPr lang="en-US">
                <a:solidFill>
                  <a:schemeClr val="tx2"/>
                </a:solidFill>
              </a:rPr>
              <a:t>Click to edit Master title style</a:t>
            </a: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r>
              <a:rPr lang="en-US"/>
              <a:t>Sample Footer Text</a:t>
            </a:r>
          </a:p>
        </p:txBody>
      </p:sp>
      <p:sp>
        <p:nvSpPr>
          <p:cNvPr id="2" name="Date Placeholder 1"/>
          <p:cNvSpPr>
            <a:spLocks noGrp="1"/>
          </p:cNvSpPr>
          <p:nvPr>
            <p:ph type="dt" sz="half" idx="10"/>
          </p:nvPr>
        </p:nvSpPr>
        <p:spPr/>
        <p:txBody>
          <a:bodyPr/>
          <a:lstStyle/>
          <a:p>
            <a:r>
              <a:rPr lang="en-US"/>
              <a:t>20XX</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62808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04F58E-CB56-4A66-93D4-36D17A4C668C}"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D2478-A176-4651-82FA-53E20BC1BF24}" type="slidenum">
              <a:rPr lang="en-US" smtClean="0"/>
              <a:t>‹#›</a:t>
            </a:fld>
            <a:endParaRPr lang="en-US"/>
          </a:p>
        </p:txBody>
      </p:sp>
    </p:spTree>
    <p:extLst>
      <p:ext uri="{BB962C8B-B14F-4D97-AF65-F5344CB8AC3E}">
        <p14:creationId xmlns:p14="http://schemas.microsoft.com/office/powerpoint/2010/main" val="112289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5F08A-1E71-4B2B-BB49-E743F2903911}" type="datetime1">
              <a:rPr lang="en-US" smtClean="0"/>
              <a:t>3/8/2024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335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15417D9E-721A-44BB-8863-9873FE64DA75}" type="datetime1">
              <a:rPr lang="en-US" smtClean="0"/>
              <a:t>3/8/2024</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3B850FF-6169-4056-8077-06FFA93A5366}" type="slidenum">
              <a:rPr lang="en-US" smtClean="0"/>
              <a:t>‹#›</a:t>
            </a:fld>
            <a:endParaRPr lang="en-US"/>
          </a:p>
        </p:txBody>
      </p:sp>
    </p:spTree>
    <p:extLst>
      <p:ext uri="{BB962C8B-B14F-4D97-AF65-F5344CB8AC3E}">
        <p14:creationId xmlns:p14="http://schemas.microsoft.com/office/powerpoint/2010/main" val="2999077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DA2F-80B8-49CF-99FB-5ABCA53A607A}" type="datetime1">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83201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852172-E6C9-4B6C-929A-A9DE3837BBF1}" type="datetime1">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9833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B41CFF-90C9-47B3-9DA1-F2BF8D839F7E}" type="datetime1">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7517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048FA-06AB-4884-A69B-986B96E68A24}" type="datetime1">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606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DB7ABA-0172-4F9C-889D-567164F66BCD}" type="datetime1">
              <a:rPr lang="en-US" smtClean="0"/>
              <a:t>3/8/2024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1990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AC6A5B-8AE7-4A41-B5A7-9ADC6686DC18}" type="datetime1">
              <a:rPr lang="en-US" smtClean="0"/>
              <a:t>3/8/2024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2756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7E0CF6C-748E-4B7A-BC8B-3011EF78ED13}" type="datetime1">
              <a:rPr lang="en-US" smtClean="0"/>
              <a:pPr/>
              <a:t>3/8/2024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24477467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3/8/2024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7">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558037992"/>
      </p:ext>
    </p:extLst>
  </p:cSld>
  <p:clrMap bg1="lt1" tx1="dk1" bg2="lt2" tx2="dk2" accent1="accent1" accent2="accent2" accent3="accent3" accent4="accent4" accent5="accent5" accent6="accent6" hlink="hlink" folHlink="folHlink"/>
  <p:sldLayoutIdLst>
    <p:sldLayoutId id="2147483794" r:id="rId1"/>
    <p:sldLayoutId id="2147483802" r:id="rId2"/>
    <p:sldLayoutId id="2147483803" r:id="rId3"/>
    <p:sldLayoutId id="2147483804" r:id="rId4"/>
    <p:sldLayoutId id="2147483805" r:id="rId5"/>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D04F58E-CB56-4A66-93D4-36D17A4C668C}" type="datetimeFigureOut">
              <a:rPr lang="en-US" smtClean="0"/>
              <a:t>3/8/2024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DFD2478-A176-4651-82FA-53E20BC1BF24}" type="slidenum">
              <a:rPr lang="en-US" smtClean="0"/>
              <a:t>‹#›</a:t>
            </a:fld>
            <a:endParaRPr lang="en-US"/>
          </a:p>
        </p:txBody>
      </p:sp>
    </p:spTree>
    <p:extLst>
      <p:ext uri="{BB962C8B-B14F-4D97-AF65-F5344CB8AC3E}">
        <p14:creationId xmlns:p14="http://schemas.microsoft.com/office/powerpoint/2010/main" val="313499739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45.sv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47.sv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First_class_facilities_of_the_RMS_Titanic" TargetMode="External"/><Relationship Id="rId7" Type="http://schemas.openxmlformats.org/officeDocument/2006/relationships/hyperlink" Target="https://elmundomejordemabel.blogspot.com/2020/07/albert-einstein-y-la-democracia.html"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jpg"/><Relationship Id="rId5" Type="http://schemas.microsoft.com/office/2007/relationships/hdphoto" Target="../media/hdphoto1.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lack jigsaw puzzle pieces">
            <a:extLst>
              <a:ext uri="{FF2B5EF4-FFF2-40B4-BE49-F238E27FC236}">
                <a16:creationId xmlns:a16="http://schemas.microsoft.com/office/drawing/2014/main" id="{FE1D6848-2057-23E1-B828-E03D261CB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10110" cy="6858000"/>
          </a:xfrm>
          <a:prstGeom prst="rect">
            <a:avLst/>
          </a:prstGeom>
        </p:spPr>
      </p:pic>
      <p:sp>
        <p:nvSpPr>
          <p:cNvPr id="2" name="Title 1">
            <a:extLst>
              <a:ext uri="{FF2B5EF4-FFF2-40B4-BE49-F238E27FC236}">
                <a16:creationId xmlns:a16="http://schemas.microsoft.com/office/drawing/2014/main" id="{7F861726-64BF-567C-7441-2A0E38637C7C}"/>
              </a:ext>
            </a:extLst>
          </p:cNvPr>
          <p:cNvSpPr>
            <a:spLocks noGrp="1"/>
          </p:cNvSpPr>
          <p:nvPr>
            <p:ph type="ctrTitle"/>
          </p:nvPr>
        </p:nvSpPr>
        <p:spPr>
          <a:xfrm>
            <a:off x="996275" y="1612412"/>
            <a:ext cx="10190071" cy="2056617"/>
          </a:xfrm>
        </p:spPr>
        <p:txBody>
          <a:bodyPr anchor="b">
            <a:normAutofit fontScale="90000"/>
          </a:bodyPr>
          <a:lstStyle/>
          <a:p>
            <a:pPr algn="ctr"/>
            <a:br>
              <a:rPr lang="en-US" sz="6700" b="1" dirty="0">
                <a:solidFill>
                  <a:schemeClr val="bg1"/>
                </a:solidFill>
                <a:latin typeface="Verdana" panose="020B0604030504040204" pitchFamily="34" charset="0"/>
                <a:ea typeface="Verdana" panose="020B0604030504040204" pitchFamily="34" charset="0"/>
              </a:rPr>
            </a:br>
            <a:br>
              <a:rPr lang="en-US" sz="6700" b="1" dirty="0">
                <a:solidFill>
                  <a:schemeClr val="bg1"/>
                </a:solidFill>
                <a:latin typeface="Verdana" panose="020B0604030504040204" pitchFamily="34" charset="0"/>
                <a:ea typeface="Verdana" panose="020B0604030504040204" pitchFamily="34" charset="0"/>
              </a:rPr>
            </a:br>
            <a:r>
              <a:rPr lang="en-US" sz="6700" b="1" dirty="0">
                <a:solidFill>
                  <a:schemeClr val="bg1"/>
                </a:solidFill>
                <a:latin typeface="Verdana" panose="020B0604030504040204" pitchFamily="34" charset="0"/>
                <a:ea typeface="Verdana" panose="020B0604030504040204" pitchFamily="34" charset="0"/>
              </a:rPr>
              <a:t>Strategic Planning update</a:t>
            </a:r>
            <a:br>
              <a:rPr lang="en-US" sz="6700" b="1" dirty="0">
                <a:solidFill>
                  <a:schemeClr val="bg1"/>
                </a:solidFill>
                <a:latin typeface="Verdana" panose="020B0604030504040204" pitchFamily="34" charset="0"/>
                <a:ea typeface="Verdana" panose="020B0604030504040204" pitchFamily="34" charset="0"/>
              </a:rPr>
            </a:br>
            <a:endParaRPr lang="en-US" sz="4900" b="1" dirty="0">
              <a:solidFill>
                <a:schemeClr val="bg1"/>
              </a:solidFill>
              <a:latin typeface="Verdana" panose="020B0604030504040204" pitchFamily="34" charset="0"/>
              <a:ea typeface="Verdana" panose="020B0604030504040204" pitchFamily="34" charset="0"/>
            </a:endParaRPr>
          </a:p>
        </p:txBody>
      </p:sp>
      <p:sp>
        <p:nvSpPr>
          <p:cNvPr id="3" name="Subtitle 2">
            <a:extLst>
              <a:ext uri="{FF2B5EF4-FFF2-40B4-BE49-F238E27FC236}">
                <a16:creationId xmlns:a16="http://schemas.microsoft.com/office/drawing/2014/main" id="{75D92285-628F-5BA2-C030-07E7D3963572}"/>
              </a:ext>
            </a:extLst>
          </p:cNvPr>
          <p:cNvSpPr>
            <a:spLocks noGrp="1"/>
          </p:cNvSpPr>
          <p:nvPr>
            <p:ph type="subTitle" idx="1"/>
          </p:nvPr>
        </p:nvSpPr>
        <p:spPr>
          <a:xfrm>
            <a:off x="1218709" y="4069780"/>
            <a:ext cx="8264158" cy="2056617"/>
          </a:xfrm>
        </p:spPr>
        <p:txBody>
          <a:bodyPr anchor="t">
            <a:normAutofit/>
          </a:bodyPr>
          <a:lstStyle/>
          <a:p>
            <a:pPr algn="r"/>
            <a:r>
              <a:rPr lang="en-US" sz="3200" b="1" dirty="0">
                <a:solidFill>
                  <a:schemeClr val="bg1"/>
                </a:solidFill>
                <a:latin typeface="Verdana" panose="020B0604030504040204" pitchFamily="34" charset="0"/>
                <a:ea typeface="Verdana" panose="020B0604030504040204" pitchFamily="34" charset="0"/>
              </a:rPr>
              <a:t>BOT </a:t>
            </a:r>
            <a:r>
              <a:rPr lang="en-US" sz="3200" b="1">
                <a:solidFill>
                  <a:schemeClr val="bg1"/>
                </a:solidFill>
                <a:latin typeface="Verdana" panose="020B0604030504040204" pitchFamily="34" charset="0"/>
                <a:ea typeface="Verdana" panose="020B0604030504040204" pitchFamily="34" charset="0"/>
              </a:rPr>
              <a:t>+ Council (March 2024)</a:t>
            </a:r>
            <a:endParaRPr lang="en-US" sz="3200" b="1" dirty="0">
              <a:solidFill>
                <a:schemeClr val="bg1"/>
              </a:solidFill>
              <a:latin typeface="Verdana" panose="020B0604030504040204" pitchFamily="34" charset="0"/>
              <a:ea typeface="Verdana" panose="020B0604030504040204" pitchFamily="34" charset="0"/>
            </a:endParaRPr>
          </a:p>
          <a:p>
            <a:pPr algn="r"/>
            <a:r>
              <a:rPr lang="en-US" sz="3200" b="1" dirty="0">
                <a:solidFill>
                  <a:schemeClr val="bg1"/>
                </a:solidFill>
                <a:latin typeface="Verdana" panose="020B0604030504040204" pitchFamily="34" charset="0"/>
                <a:ea typeface="Verdana" panose="020B0604030504040204" pitchFamily="34" charset="0"/>
              </a:rPr>
              <a:t>Troy Oechsner</a:t>
            </a:r>
          </a:p>
          <a:p>
            <a:pPr algn="r"/>
            <a:r>
              <a:rPr lang="en-US" sz="3200" b="1" dirty="0">
                <a:solidFill>
                  <a:schemeClr val="bg1"/>
                </a:solidFill>
                <a:latin typeface="Verdana" panose="020B0604030504040204" pitchFamily="34" charset="0"/>
                <a:ea typeface="Verdana" panose="020B0604030504040204" pitchFamily="34" charset="0"/>
              </a:rPr>
              <a:t>MSSNY EVP</a:t>
            </a:r>
          </a:p>
        </p:txBody>
      </p:sp>
    </p:spTree>
    <p:extLst>
      <p:ext uri="{BB962C8B-B14F-4D97-AF65-F5344CB8AC3E}">
        <p14:creationId xmlns:p14="http://schemas.microsoft.com/office/powerpoint/2010/main" val="3219734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Three arrows on bullseye">
            <a:extLst>
              <a:ext uri="{FF2B5EF4-FFF2-40B4-BE49-F238E27FC236}">
                <a16:creationId xmlns:a16="http://schemas.microsoft.com/office/drawing/2014/main" id="{28B9ADA0-670A-A1B1-1093-4006CEC394CB}"/>
              </a:ext>
            </a:extLst>
          </p:cNvPr>
          <p:cNvPicPr>
            <a:picLocks noChangeAspect="1"/>
          </p:cNvPicPr>
          <p:nvPr/>
        </p:nvPicPr>
        <p:blipFill rotWithShape="1">
          <a:blip r:embed="rId3">
            <a:alphaModFix amt="60000"/>
          </a:blip>
          <a:srcRect t="14118" r="-1" b="-1"/>
          <a:stretch/>
        </p:blipFill>
        <p:spPr>
          <a:xfrm>
            <a:off x="3048" y="10"/>
            <a:ext cx="12188952" cy="6856614"/>
          </a:xfrm>
          <a:prstGeom prst="rect">
            <a:avLst/>
          </a:prstGeom>
        </p:spPr>
      </p:pic>
      <p:sp>
        <p:nvSpPr>
          <p:cNvPr id="2" name="Title 1">
            <a:extLst>
              <a:ext uri="{FF2B5EF4-FFF2-40B4-BE49-F238E27FC236}">
                <a16:creationId xmlns:a16="http://schemas.microsoft.com/office/drawing/2014/main" id="{24A6FD53-9118-4C23-E29D-32876245A713}"/>
              </a:ext>
            </a:extLst>
          </p:cNvPr>
          <p:cNvSpPr>
            <a:spLocks noGrp="1"/>
          </p:cNvSpPr>
          <p:nvPr>
            <p:ph type="title"/>
          </p:nvPr>
        </p:nvSpPr>
        <p:spPr>
          <a:xfrm>
            <a:off x="996275" y="744910"/>
            <a:ext cx="10190071" cy="1188994"/>
          </a:xfrm>
        </p:spPr>
        <p:txBody>
          <a:bodyPr vert="horz" lIns="91440" tIns="45720" rIns="91440" bIns="45720" rtlCol="0" anchor="b">
            <a:normAutofit/>
          </a:bodyPr>
          <a:lstStyle/>
          <a:p>
            <a:pPr algn="ctr"/>
            <a:r>
              <a:rPr lang="en-US" sz="5200" b="1" dirty="0">
                <a:solidFill>
                  <a:srgbClr val="FFFFFF"/>
                </a:solidFill>
                <a:latin typeface="Verdana" panose="020B0604030504040204" pitchFamily="34" charset="0"/>
                <a:ea typeface="Verdana" panose="020B0604030504040204" pitchFamily="34" charset="0"/>
              </a:rPr>
              <a:t>Aspirational, Partnership</a:t>
            </a:r>
          </a:p>
        </p:txBody>
      </p:sp>
      <p:sp>
        <p:nvSpPr>
          <p:cNvPr id="3" name="Content Placeholder 2">
            <a:extLst>
              <a:ext uri="{FF2B5EF4-FFF2-40B4-BE49-F238E27FC236}">
                <a16:creationId xmlns:a16="http://schemas.microsoft.com/office/drawing/2014/main" id="{9E26354D-BDE1-265A-5737-2C948F99C5C0}"/>
              </a:ext>
            </a:extLst>
          </p:cNvPr>
          <p:cNvSpPr>
            <a:spLocks noGrp="1"/>
          </p:cNvSpPr>
          <p:nvPr>
            <p:ph idx="1"/>
          </p:nvPr>
        </p:nvSpPr>
        <p:spPr>
          <a:xfrm>
            <a:off x="1405019" y="2400008"/>
            <a:ext cx="9781327" cy="2056617"/>
          </a:xfrm>
        </p:spPr>
        <p:txBody>
          <a:bodyPr vert="horz" lIns="91440" tIns="45720" rIns="91440" bIns="45720" rtlCol="0" anchor="t">
            <a:normAutofit fontScale="85000" lnSpcReduction="10000"/>
          </a:bodyPr>
          <a:lstStyle/>
          <a:p>
            <a:pPr marL="0" indent="0" algn="ctr">
              <a:buNone/>
            </a:pPr>
            <a:r>
              <a:rPr lang="en-US" sz="3200" dirty="0">
                <a:solidFill>
                  <a:srgbClr val="FFFFFF"/>
                </a:solidFill>
                <a:latin typeface="Verdana" panose="020B0604030504040204" pitchFamily="34" charset="0"/>
                <a:ea typeface="Verdana" panose="020B0604030504040204" pitchFamily="34" charset="0"/>
              </a:rPr>
              <a:t>All goals, tactics </a:t>
            </a:r>
            <a:r>
              <a:rPr lang="en-US" sz="3200" b="1" i="1" dirty="0">
                <a:solidFill>
                  <a:srgbClr val="FFFFFF"/>
                </a:solidFill>
                <a:latin typeface="Verdana" panose="020B0604030504040204" pitchFamily="34" charset="0"/>
                <a:ea typeface="Verdana" panose="020B0604030504040204" pitchFamily="34" charset="0"/>
              </a:rPr>
              <a:t>and especially completion target dates </a:t>
            </a:r>
            <a:r>
              <a:rPr lang="en-US" sz="3200" dirty="0">
                <a:solidFill>
                  <a:srgbClr val="FFFFFF"/>
                </a:solidFill>
                <a:latin typeface="Verdana" panose="020B0604030504040204" pitchFamily="34" charset="0"/>
                <a:ea typeface="Verdana" panose="020B0604030504040204" pitchFamily="34" charset="0"/>
              </a:rPr>
              <a:t>are ASPIRATIONAL.</a:t>
            </a:r>
          </a:p>
          <a:p>
            <a:pPr marL="0" indent="0" algn="ctr">
              <a:buNone/>
            </a:pPr>
            <a:r>
              <a:rPr lang="en-US" sz="3200" dirty="0">
                <a:solidFill>
                  <a:srgbClr val="FFFFFF"/>
                </a:solidFill>
                <a:latin typeface="Verdana" panose="020B0604030504040204" pitchFamily="34" charset="0"/>
                <a:ea typeface="Verdana" panose="020B0604030504040204" pitchFamily="34" charset="0"/>
              </a:rPr>
              <a:t>As </a:t>
            </a:r>
            <a:r>
              <a:rPr lang="en-US" sz="3200" dirty="0" err="1">
                <a:solidFill>
                  <a:srgbClr val="FFFFFF"/>
                </a:solidFill>
                <a:latin typeface="Verdana" panose="020B0604030504040204" pitchFamily="34" charset="0"/>
                <a:ea typeface="Verdana" panose="020B0604030504040204" pitchFamily="34" charset="0"/>
              </a:rPr>
              <a:t>Stategic</a:t>
            </a:r>
            <a:r>
              <a:rPr lang="en-US" sz="3200" dirty="0">
                <a:solidFill>
                  <a:srgbClr val="FFFFFF"/>
                </a:solidFill>
                <a:latin typeface="Verdana" panose="020B0604030504040204" pitchFamily="34" charset="0"/>
                <a:ea typeface="Verdana" panose="020B0604030504040204" pitchFamily="34" charset="0"/>
              </a:rPr>
              <a:t> Plan notes:  </a:t>
            </a:r>
            <a:r>
              <a:rPr lang="en-US" sz="3200" b="1" dirty="0">
                <a:solidFill>
                  <a:srgbClr val="FFFF00"/>
                </a:solidFill>
                <a:latin typeface="Verdana" panose="020B0604030504040204" pitchFamily="34" charset="0"/>
                <a:ea typeface="Verdana" panose="020B0604030504040204" pitchFamily="34" charset="0"/>
              </a:rPr>
              <a:t>Staff cannot do this alone.  Physician leadership needs to partner and lead.  </a:t>
            </a:r>
          </a:p>
        </p:txBody>
      </p:sp>
    </p:spTree>
    <p:extLst>
      <p:ext uri="{BB962C8B-B14F-4D97-AF65-F5344CB8AC3E}">
        <p14:creationId xmlns:p14="http://schemas.microsoft.com/office/powerpoint/2010/main" val="143326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2" name="Picture 21" descr="Colourful carved figures of humans">
            <a:extLst>
              <a:ext uri="{FF2B5EF4-FFF2-40B4-BE49-F238E27FC236}">
                <a16:creationId xmlns:a16="http://schemas.microsoft.com/office/drawing/2014/main" id="{BDD44A14-1DBD-3B7F-4B2C-25E46421B183}"/>
              </a:ext>
            </a:extLst>
          </p:cNvPr>
          <p:cNvPicPr>
            <a:picLocks noChangeAspect="1"/>
          </p:cNvPicPr>
          <p:nvPr/>
        </p:nvPicPr>
        <p:blipFill rotWithShape="1">
          <a:blip r:embed="rId2">
            <a:alphaModFix amt="60000"/>
          </a:blip>
          <a:srcRect t="21068"/>
          <a:stretch/>
        </p:blipFill>
        <p:spPr>
          <a:xfrm>
            <a:off x="20" y="1386"/>
            <a:ext cx="12191980" cy="6856614"/>
          </a:xfrm>
          <a:prstGeom prst="rect">
            <a:avLst/>
          </a:prstGeom>
        </p:spPr>
      </p:pic>
      <p:sp>
        <p:nvSpPr>
          <p:cNvPr id="2" name="Title 1">
            <a:extLst>
              <a:ext uri="{FF2B5EF4-FFF2-40B4-BE49-F238E27FC236}">
                <a16:creationId xmlns:a16="http://schemas.microsoft.com/office/drawing/2014/main" id="{19DA2624-6853-87FA-5EEA-98832EABA97D}"/>
              </a:ext>
            </a:extLst>
          </p:cNvPr>
          <p:cNvSpPr>
            <a:spLocks noGrp="1"/>
          </p:cNvSpPr>
          <p:nvPr>
            <p:ph type="title"/>
          </p:nvPr>
        </p:nvSpPr>
        <p:spPr>
          <a:xfrm>
            <a:off x="700055" y="486581"/>
            <a:ext cx="4795282" cy="1603477"/>
          </a:xfrm>
        </p:spPr>
        <p:txBody>
          <a:bodyPr anchor="ctr">
            <a:normAutofit/>
          </a:bodyPr>
          <a:lstStyle/>
          <a:p>
            <a:r>
              <a:rPr lang="en-US" b="1" dirty="0">
                <a:solidFill>
                  <a:srgbClr val="FFFFFF"/>
                </a:solidFill>
                <a:latin typeface="Verdana" panose="020B0604030504040204" pitchFamily="34" charset="0"/>
                <a:ea typeface="Verdana" panose="020B0604030504040204" pitchFamily="34" charset="0"/>
              </a:rPr>
              <a:t>Objective:  Membership</a:t>
            </a:r>
          </a:p>
        </p:txBody>
      </p:sp>
      <p:grpSp>
        <p:nvGrpSpPr>
          <p:cNvPr id="23" name="Group 22">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16" name="Picture 15">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17" name="Picture 16">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3" name="Content Placeholder 2">
            <a:extLst>
              <a:ext uri="{FF2B5EF4-FFF2-40B4-BE49-F238E27FC236}">
                <a16:creationId xmlns:a16="http://schemas.microsoft.com/office/drawing/2014/main" id="{11BA3A3B-C0A7-4CEB-9264-EF905504CA76}"/>
              </a:ext>
            </a:extLst>
          </p:cNvPr>
          <p:cNvSpPr>
            <a:spLocks noGrp="1"/>
          </p:cNvSpPr>
          <p:nvPr>
            <p:ph idx="1"/>
          </p:nvPr>
        </p:nvSpPr>
        <p:spPr>
          <a:xfrm>
            <a:off x="5240020" y="391886"/>
            <a:ext cx="6625409" cy="2111828"/>
          </a:xfrm>
        </p:spPr>
        <p:txBody>
          <a:bodyPr anchor="ctr">
            <a:noAutofit/>
          </a:bodyPr>
          <a:lstStyle/>
          <a:p>
            <a:pPr marL="0" indent="0">
              <a:buNone/>
            </a:pPr>
            <a:r>
              <a:rPr lang="en-US" b="1" dirty="0">
                <a:solidFill>
                  <a:srgbClr val="FFFFFF"/>
                </a:solidFill>
                <a:latin typeface="Verdana" panose="020B0604030504040204" pitchFamily="34" charset="0"/>
                <a:ea typeface="Verdana" panose="020B0604030504040204" pitchFamily="34" charset="0"/>
              </a:rPr>
              <a:t>Increase membership, dues revenue, and diversity by improving value and employing effective means to recruit, engage, and retain members.</a:t>
            </a:r>
          </a:p>
        </p:txBody>
      </p:sp>
    </p:spTree>
    <p:extLst>
      <p:ext uri="{BB962C8B-B14F-4D97-AF65-F5344CB8AC3E}">
        <p14:creationId xmlns:p14="http://schemas.microsoft.com/office/powerpoint/2010/main" val="2452184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D605-2D38-DEFC-28FA-FAB0DC89C083}"/>
              </a:ext>
            </a:extLst>
          </p:cNvPr>
          <p:cNvSpPr>
            <a:spLocks noGrp="1"/>
          </p:cNvSpPr>
          <p:nvPr>
            <p:ph type="title"/>
          </p:nvPr>
        </p:nvSpPr>
        <p:spPr>
          <a:xfrm>
            <a:off x="491490" y="285750"/>
            <a:ext cx="11098530" cy="1234440"/>
          </a:xfrm>
        </p:spPr>
        <p:txBody>
          <a:bodyPr>
            <a:normAutofit/>
          </a:bodyPr>
          <a:lstStyle/>
          <a:p>
            <a:pPr algn="ctr"/>
            <a:r>
              <a:rPr lang="en-US" sz="4000" b="1" dirty="0">
                <a:latin typeface="Verdana" panose="020B0604030504040204" pitchFamily="34" charset="0"/>
                <a:ea typeface="Verdana" panose="020B0604030504040204" pitchFamily="34" charset="0"/>
              </a:rPr>
              <a:t>Decades of Dues Revenue Decline</a:t>
            </a:r>
          </a:p>
        </p:txBody>
      </p:sp>
      <p:sp>
        <p:nvSpPr>
          <p:cNvPr id="3" name="Content Placeholder 2">
            <a:extLst>
              <a:ext uri="{FF2B5EF4-FFF2-40B4-BE49-F238E27FC236}">
                <a16:creationId xmlns:a16="http://schemas.microsoft.com/office/drawing/2014/main" id="{AB4D92B7-D3BE-36BB-A25F-62C41E4F0A59}"/>
              </a:ext>
            </a:extLst>
          </p:cNvPr>
          <p:cNvSpPr>
            <a:spLocks noGrp="1"/>
          </p:cNvSpPr>
          <p:nvPr>
            <p:ph idx="1"/>
          </p:nvPr>
        </p:nvSpPr>
        <p:spPr>
          <a:xfrm>
            <a:off x="662940" y="1668780"/>
            <a:ext cx="10465308" cy="4503420"/>
          </a:xfrm>
        </p:spPr>
        <p:txBody>
          <a:bodyPr/>
          <a:lstStyle/>
          <a:p>
            <a:endParaRPr lang="en-US" dirty="0"/>
          </a:p>
          <a:p>
            <a:endParaRPr lang="en-US" dirty="0"/>
          </a:p>
        </p:txBody>
      </p:sp>
      <p:graphicFrame>
        <p:nvGraphicFramePr>
          <p:cNvPr id="4" name="Chart 3">
            <a:extLst>
              <a:ext uri="{FF2B5EF4-FFF2-40B4-BE49-F238E27FC236}">
                <a16:creationId xmlns:a16="http://schemas.microsoft.com/office/drawing/2014/main" id="{49655FD9-05C2-31DA-96F9-342DAADA3FAC}"/>
              </a:ext>
            </a:extLst>
          </p:cNvPr>
          <p:cNvGraphicFramePr>
            <a:graphicFrameLocks/>
          </p:cNvGraphicFramePr>
          <p:nvPr/>
        </p:nvGraphicFramePr>
        <p:xfrm>
          <a:off x="1892272" y="1668780"/>
          <a:ext cx="8856791" cy="490347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B0E8669-69B9-64C2-FD65-924CB0ACE393}"/>
              </a:ext>
            </a:extLst>
          </p:cNvPr>
          <p:cNvSpPr txBox="1"/>
          <p:nvPr/>
        </p:nvSpPr>
        <p:spPr>
          <a:xfrm>
            <a:off x="0" y="6572250"/>
            <a:ext cx="1899920" cy="230832"/>
          </a:xfrm>
          <a:prstGeom prst="rect">
            <a:avLst/>
          </a:prstGeom>
          <a:noFill/>
        </p:spPr>
        <p:txBody>
          <a:bodyPr wrap="square" rtlCol="0">
            <a:spAutoFit/>
          </a:bodyPr>
          <a:lstStyle/>
          <a:p>
            <a:r>
              <a:rPr lang="en-US" sz="900">
                <a:latin typeface="Seaford" panose="00000500000000000000" pitchFamily="2" charset="0"/>
                <a:cs typeface="Calibri" panose="020F0502020204030204" pitchFamily="34" charset="0"/>
              </a:rPr>
              <a:t>MEMBERSHIP CONUNDRUM</a:t>
            </a:r>
            <a:endParaRPr lang="en-US" sz="900" dirty="0">
              <a:latin typeface="Seaford" panose="00000500000000000000" pitchFamily="2" charset="0"/>
              <a:cs typeface="Calibri" panose="020F0502020204030204" pitchFamily="34" charset="0"/>
            </a:endParaRPr>
          </a:p>
        </p:txBody>
      </p:sp>
    </p:spTree>
    <p:extLst>
      <p:ext uri="{BB962C8B-B14F-4D97-AF65-F5344CB8AC3E}">
        <p14:creationId xmlns:p14="http://schemas.microsoft.com/office/powerpoint/2010/main" val="197551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A56932E6-5BA9-4C85-82EA-A307011BB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6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21ACEE5B-0A3D-9E87-B157-E10B817B6658}"/>
              </a:ext>
            </a:extLst>
          </p:cNvPr>
          <p:cNvSpPr>
            <a:spLocks noGrp="1"/>
          </p:cNvSpPr>
          <p:nvPr>
            <p:ph type="title"/>
          </p:nvPr>
        </p:nvSpPr>
        <p:spPr>
          <a:xfrm>
            <a:off x="1198182" y="381000"/>
            <a:ext cx="10003218" cy="1600124"/>
          </a:xfrm>
        </p:spPr>
        <p:txBody>
          <a:bodyPr>
            <a:normAutofit/>
          </a:bodyPr>
          <a:lstStyle/>
          <a:p>
            <a:r>
              <a:rPr lang="en-US" b="1" dirty="0">
                <a:solidFill>
                  <a:srgbClr val="FFFFFF"/>
                </a:solidFill>
                <a:latin typeface="Verdana" panose="020B0604030504040204" pitchFamily="34" charset="0"/>
                <a:ea typeface="Verdana" panose="020B0604030504040204" pitchFamily="34" charset="0"/>
              </a:rPr>
              <a:t>Goal 1:  Membership Plan with 2% Growth Target 2024-2029</a:t>
            </a:r>
          </a:p>
        </p:txBody>
      </p:sp>
      <p:graphicFrame>
        <p:nvGraphicFramePr>
          <p:cNvPr id="5" name="Content Placeholder 2">
            <a:extLst>
              <a:ext uri="{FF2B5EF4-FFF2-40B4-BE49-F238E27FC236}">
                <a16:creationId xmlns:a16="http://schemas.microsoft.com/office/drawing/2014/main" id="{E193B31A-A85C-7CA8-B576-D57B4B84974F}"/>
              </a:ext>
            </a:extLst>
          </p:cNvPr>
          <p:cNvGraphicFramePr>
            <a:graphicFrameLocks noGrp="1"/>
          </p:cNvGraphicFramePr>
          <p:nvPr>
            <p:ph idx="1"/>
            <p:extLst>
              <p:ext uri="{D42A27DB-BD31-4B8C-83A1-F6EECF244321}">
                <p14:modId xmlns:p14="http://schemas.microsoft.com/office/powerpoint/2010/main" val="1004533352"/>
              </p:ext>
            </p:extLst>
          </p:nvPr>
        </p:nvGraphicFramePr>
        <p:xfrm>
          <a:off x="769884" y="2525110"/>
          <a:ext cx="10859814" cy="3662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6105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Placeholder 78" descr="A close up of cells under a microscope">
            <a:extLst>
              <a:ext uri="{FF2B5EF4-FFF2-40B4-BE49-F238E27FC236}">
                <a16:creationId xmlns:a16="http://schemas.microsoft.com/office/drawing/2014/main" id="{BBC72E1D-69D7-4CA2-B6AD-180B8084D757}"/>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4" r="4"/>
          <a:stretch/>
        </p:blipFill>
        <p:spPr>
          <a:xfrm>
            <a:off x="1" y="466725"/>
            <a:ext cx="3445164" cy="5924550"/>
          </a:xfrm>
        </p:spPr>
      </p:pic>
      <p:sp>
        <p:nvSpPr>
          <p:cNvPr id="2" name="Date Placeholder 1">
            <a:extLst>
              <a:ext uri="{FF2B5EF4-FFF2-40B4-BE49-F238E27FC236}">
                <a16:creationId xmlns:a16="http://schemas.microsoft.com/office/drawing/2014/main" id="{1057F3FD-3004-40DE-B48F-5B3CB1567FFA}"/>
              </a:ext>
            </a:extLst>
          </p:cNvPr>
          <p:cNvSpPr>
            <a:spLocks noGrp="1"/>
          </p:cNvSpPr>
          <p:nvPr>
            <p:ph type="dt" sz="half" idx="10"/>
          </p:nvPr>
        </p:nvSpPr>
        <p:spPr>
          <a:xfrm>
            <a:off x="0" y="6483928"/>
            <a:ext cx="2202935" cy="3486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100" normalizeH="0" baseline="0" noProof="0" dirty="0">
                <a:ln>
                  <a:noFill/>
                </a:ln>
                <a:solidFill>
                  <a:srgbClr val="E7E6E6">
                    <a:lumMod val="50000"/>
                  </a:srgbClr>
                </a:solidFill>
                <a:effectLst/>
                <a:uLnTx/>
                <a:uFillTx/>
                <a:latin typeface="Seaford" panose="020B0502030303020204" pitchFamily="34" charset="0"/>
                <a:ea typeface="+mn-ea"/>
                <a:cs typeface="+mn-cs"/>
              </a:rPr>
              <a:t>Membership conundrum</a:t>
            </a:r>
          </a:p>
        </p:txBody>
      </p:sp>
      <p:sp>
        <p:nvSpPr>
          <p:cNvPr id="4" name="Slide Number Placeholder 3">
            <a:extLst>
              <a:ext uri="{FF2B5EF4-FFF2-40B4-BE49-F238E27FC236}">
                <a16:creationId xmlns:a16="http://schemas.microsoft.com/office/drawing/2014/main" id="{F637CBF2-4176-4C56-8824-858FA51AEF09}"/>
              </a:ext>
            </a:extLst>
          </p:cNvPr>
          <p:cNvSpPr>
            <a:spLocks noGrp="1"/>
          </p:cNvSpPr>
          <p:nvPr>
            <p:ph type="sldNum" sz="quarter" idx="12"/>
          </p:nvPr>
        </p:nvSpPr>
        <p:spPr>
          <a:xfrm>
            <a:off x="10915532" y="6483928"/>
            <a:ext cx="749993" cy="25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100" normalizeH="0" baseline="0" noProof="0" dirty="0">
                <a:ln>
                  <a:noFill/>
                </a:ln>
                <a:solidFill>
                  <a:srgbClr val="E7E6E6">
                    <a:lumMod val="50000"/>
                  </a:srgbClr>
                </a:solidFill>
                <a:effectLst/>
                <a:uLnTx/>
                <a:uFillTx/>
                <a:latin typeface="Seaford" panose="020B0502030303020204" pitchFamily="34" charset="0"/>
                <a:ea typeface="+mn-ea"/>
                <a:cs typeface="+mn-cs"/>
              </a:rPr>
              <a:t>1/18/24</a:t>
            </a:r>
          </a:p>
        </p:txBody>
      </p:sp>
      <p:sp>
        <p:nvSpPr>
          <p:cNvPr id="69" name="Text Placeholder 68">
            <a:extLst>
              <a:ext uri="{FF2B5EF4-FFF2-40B4-BE49-F238E27FC236}">
                <a16:creationId xmlns:a16="http://schemas.microsoft.com/office/drawing/2014/main" id="{D5A5B5EE-B963-4A0A-AB3C-8CDDDE24B855}"/>
              </a:ext>
            </a:extLst>
          </p:cNvPr>
          <p:cNvSpPr>
            <a:spLocks noGrp="1"/>
          </p:cNvSpPr>
          <p:nvPr>
            <p:ph type="body" sz="quarter" idx="13"/>
          </p:nvPr>
        </p:nvSpPr>
        <p:spPr>
          <a:xfrm>
            <a:off x="3445163" y="1087121"/>
            <a:ext cx="7997420" cy="5161280"/>
          </a:xfrm>
        </p:spPr>
        <p:txBody>
          <a:bodyPr/>
          <a:lstStyle/>
          <a:p>
            <a:pPr marL="285750" indent="-285750">
              <a:lnSpc>
                <a:spcPct val="100000"/>
              </a:lnSpc>
              <a:spcBef>
                <a:spcPts val="0"/>
              </a:spcBef>
              <a:spcAft>
                <a:spcPts val="0"/>
              </a:spcAft>
              <a:buFont typeface="Wingdings" panose="05000000000000000000" pitchFamily="2" charset="2"/>
              <a:buChar char="Ø"/>
            </a:pPr>
            <a:r>
              <a:rPr lang="en-US" sz="1800" b="1" kern="100" dirty="0">
                <a:effectLst/>
                <a:latin typeface="Verdana" panose="020B0604030504040204" pitchFamily="34" charset="0"/>
                <a:ea typeface="Verdana" panose="020B0604030504040204" pitchFamily="34" charset="0"/>
                <a:cs typeface="Calibri" panose="020F0502020204030204" pitchFamily="34" charset="0"/>
              </a:rPr>
              <a:t>Emphasis on young physicians</a:t>
            </a:r>
          </a:p>
          <a:p>
            <a:pPr marL="800100" lvl="1" indent="-342900">
              <a:spcBef>
                <a:spcPts val="0"/>
              </a:spcBef>
              <a:spcAft>
                <a:spcPts val="0"/>
              </a:spcAft>
              <a:buFont typeface="Wingdings" panose="05000000000000000000" pitchFamily="2" charset="2"/>
              <a:buChar char="§"/>
            </a:pPr>
            <a:r>
              <a:rPr lang="en-US" sz="1800" kern="100" dirty="0">
                <a:latin typeface="Verdana" panose="020B0604030504040204" pitchFamily="34" charset="0"/>
                <a:ea typeface="Verdana" panose="020B0604030504040204" pitchFamily="34" charset="0"/>
                <a:cs typeface="Calibri" panose="020F0502020204030204" pitchFamily="34" charset="0"/>
              </a:rPr>
              <a:t>Focus group: benefits, communication</a:t>
            </a:r>
          </a:p>
          <a:p>
            <a:pPr marL="800100" lvl="1" indent="-342900">
              <a:spcBef>
                <a:spcPts val="0"/>
              </a:spcBef>
              <a:spcAft>
                <a:spcPts val="0"/>
              </a:spcAft>
              <a:buFont typeface="Wingdings" panose="05000000000000000000" pitchFamily="2" charset="2"/>
              <a:buChar char="§"/>
            </a:pPr>
            <a:r>
              <a:rPr lang="en-US" sz="1800" kern="100" dirty="0">
                <a:effectLst/>
                <a:latin typeface="Verdana" panose="020B0604030504040204" pitchFamily="34" charset="0"/>
                <a:ea typeface="Verdana" panose="020B0604030504040204" pitchFamily="34" charset="0"/>
                <a:cs typeface="Calibri" panose="020F0502020204030204" pitchFamily="34" charset="0"/>
              </a:rPr>
              <a:t>Outreach campaign</a:t>
            </a:r>
          </a:p>
          <a:p>
            <a:pPr marL="285750" indent="-285750">
              <a:lnSpc>
                <a:spcPct val="100000"/>
              </a:lnSpc>
              <a:spcBef>
                <a:spcPts val="0"/>
              </a:spcBef>
              <a:spcAft>
                <a:spcPts val="0"/>
              </a:spcAft>
              <a:buFont typeface="Wingdings" panose="05000000000000000000" pitchFamily="2" charset="2"/>
              <a:buChar char="Ø"/>
            </a:pPr>
            <a:r>
              <a:rPr lang="en-US" sz="1800" b="1" kern="100" dirty="0">
                <a:effectLst/>
                <a:latin typeface="Verdana" panose="020B0604030504040204" pitchFamily="34" charset="0"/>
                <a:ea typeface="Verdana" panose="020B0604030504040204" pitchFamily="34" charset="0"/>
                <a:cs typeface="Calibri" panose="020F0502020204030204" pitchFamily="34" charset="0"/>
              </a:rPr>
              <a:t>Working with student &amp; resident leaders to recruit</a:t>
            </a:r>
            <a:endParaRPr lang="en-US" sz="1800" b="1" kern="100" dirty="0">
              <a:effectLst/>
              <a:latin typeface="Verdana" panose="020B0604030504040204" pitchFamily="34" charset="0"/>
              <a:ea typeface="Verdana" panose="020B0604030504040204" pitchFamily="34" charset="0"/>
              <a:cs typeface="Times New Roman" panose="02020603050405020304" pitchFamily="18" charset="0"/>
            </a:endParaRPr>
          </a:p>
          <a:p>
            <a:pPr marL="800100" lvl="1" indent="-342900">
              <a:spcBef>
                <a:spcPts val="0"/>
              </a:spcBef>
              <a:spcAft>
                <a:spcPts val="0"/>
              </a:spcAft>
              <a:buFont typeface="Wingdings" panose="05000000000000000000" pitchFamily="2" charset="2"/>
              <a:buChar char="§"/>
            </a:pPr>
            <a:r>
              <a:rPr lang="en-US" sz="1800" kern="100" dirty="0">
                <a:effectLst/>
                <a:latin typeface="Verdana" panose="020B0604030504040204" pitchFamily="34" charset="0"/>
                <a:ea typeface="Verdana" panose="020B0604030504040204" pitchFamily="34" charset="0"/>
                <a:cs typeface="Calibri" panose="020F0502020204030204" pitchFamily="34" charset="0"/>
              </a:rPr>
              <a:t>Develop targeted marketing materials</a:t>
            </a:r>
            <a:endParaRPr lang="en-US"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800100" lvl="1" indent="-342900">
              <a:spcBef>
                <a:spcPts val="0"/>
              </a:spcBef>
              <a:spcAft>
                <a:spcPts val="0"/>
              </a:spcAft>
              <a:buFont typeface="Wingdings" panose="05000000000000000000" pitchFamily="2" charset="2"/>
              <a:buChar char="§"/>
            </a:pPr>
            <a:r>
              <a:rPr lang="en-US" sz="1800" kern="100" dirty="0">
                <a:effectLst/>
                <a:latin typeface="Verdana" panose="020B0604030504040204" pitchFamily="34" charset="0"/>
                <a:ea typeface="Verdana" panose="020B0604030504040204" pitchFamily="34" charset="0"/>
                <a:cs typeface="Calibri" panose="020F0502020204030204" pitchFamily="34" charset="0"/>
              </a:rPr>
              <a:t>Market poster symposium/events/committees as leadership opportunities</a:t>
            </a:r>
          </a:p>
          <a:p>
            <a:pPr marL="285750" indent="-285750">
              <a:lnSpc>
                <a:spcPct val="100000"/>
              </a:lnSpc>
              <a:spcBef>
                <a:spcPts val="0"/>
              </a:spcBef>
              <a:spcAft>
                <a:spcPts val="0"/>
              </a:spcAft>
              <a:buFont typeface="Wingdings" panose="05000000000000000000" pitchFamily="2" charset="2"/>
              <a:buChar char="Ø"/>
            </a:pPr>
            <a:r>
              <a:rPr lang="en-US" sz="1800" b="1" kern="100" dirty="0">
                <a:effectLst/>
                <a:latin typeface="Verdana" panose="020B0604030504040204" pitchFamily="34" charset="0"/>
                <a:ea typeface="Verdana" panose="020B0604030504040204" pitchFamily="34" charset="0"/>
                <a:cs typeface="Calibri" panose="020F0502020204030204" pitchFamily="34" charset="0"/>
              </a:rPr>
              <a:t>Re-up campaign for terminated group members </a:t>
            </a:r>
          </a:p>
          <a:p>
            <a:pPr marL="285750" indent="-285750">
              <a:lnSpc>
                <a:spcPct val="100000"/>
              </a:lnSpc>
              <a:spcBef>
                <a:spcPts val="0"/>
              </a:spcBef>
              <a:spcAft>
                <a:spcPts val="0"/>
              </a:spcAft>
              <a:buFont typeface="Wingdings" panose="05000000000000000000" pitchFamily="2" charset="2"/>
              <a:buChar char="Ø"/>
            </a:pPr>
            <a:r>
              <a:rPr lang="en-US" sz="1800" b="1" kern="100" dirty="0">
                <a:effectLst/>
                <a:latin typeface="Verdana" panose="020B0604030504040204" pitchFamily="34" charset="0"/>
                <a:ea typeface="Verdana" panose="020B0604030504040204" pitchFamily="34" charset="0"/>
                <a:cs typeface="Calibri" panose="020F0502020204030204" pitchFamily="34" charset="0"/>
              </a:rPr>
              <a:t>Lapsed member campaigns</a:t>
            </a:r>
            <a:endParaRPr lang="en-US" sz="1800" b="1"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00000"/>
              </a:lnSpc>
              <a:spcBef>
                <a:spcPts val="0"/>
              </a:spcBef>
              <a:spcAft>
                <a:spcPts val="0"/>
              </a:spcAft>
              <a:buFont typeface="Wingdings" panose="05000000000000000000" pitchFamily="2" charset="2"/>
              <a:buChar char="Ø"/>
            </a:pPr>
            <a:r>
              <a:rPr lang="en-US" sz="1800" b="1" kern="100" dirty="0">
                <a:effectLst/>
                <a:latin typeface="Verdana" panose="020B0604030504040204" pitchFamily="34" charset="0"/>
                <a:ea typeface="Verdana" panose="020B0604030504040204" pitchFamily="34" charset="0"/>
                <a:cs typeface="Calibri" panose="020F0502020204030204" pitchFamily="34" charset="0"/>
              </a:rPr>
              <a:t>Recruiting CME non-member participants </a:t>
            </a:r>
          </a:p>
          <a:p>
            <a:pPr marL="285750" indent="-285750">
              <a:lnSpc>
                <a:spcPct val="100000"/>
              </a:lnSpc>
              <a:spcBef>
                <a:spcPts val="0"/>
              </a:spcBef>
              <a:spcAft>
                <a:spcPts val="0"/>
              </a:spcAft>
              <a:buFont typeface="Wingdings" panose="05000000000000000000" pitchFamily="2" charset="2"/>
              <a:buChar char="Ø"/>
            </a:pPr>
            <a:r>
              <a:rPr lang="en-US" sz="1800" b="1" kern="100" dirty="0">
                <a:effectLst/>
                <a:latin typeface="Verdana" panose="020B0604030504040204" pitchFamily="34" charset="0"/>
                <a:ea typeface="Verdana" panose="020B0604030504040204" pitchFamily="34" charset="0"/>
                <a:cs typeface="Calibri" panose="020F0502020204030204" pitchFamily="34" charset="0"/>
              </a:rPr>
              <a:t>Building member person</a:t>
            </a:r>
            <a:r>
              <a:rPr lang="en-US" sz="1800" b="1" kern="100" dirty="0">
                <a:latin typeface="Verdana" panose="020B0604030504040204" pitchFamily="34" charset="0"/>
                <a:ea typeface="Verdana" panose="020B0604030504040204" pitchFamily="34" charset="0"/>
                <a:cs typeface="Calibri" panose="020F0502020204030204" pitchFamily="34" charset="0"/>
              </a:rPr>
              <a:t>as for </a:t>
            </a:r>
            <a:r>
              <a:rPr lang="en-US" sz="1800" b="1" kern="100" dirty="0">
                <a:effectLst/>
                <a:latin typeface="Verdana" panose="020B0604030504040204" pitchFamily="34" charset="0"/>
                <a:ea typeface="Verdana" panose="020B0604030504040204" pitchFamily="34" charset="0"/>
                <a:cs typeface="Calibri" panose="020F0502020204030204" pitchFamily="34" charset="0"/>
              </a:rPr>
              <a:t>personal outreach</a:t>
            </a:r>
            <a:endParaRPr lang="en-US" sz="1800" b="1"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00000"/>
              </a:lnSpc>
              <a:spcBef>
                <a:spcPts val="0"/>
              </a:spcBef>
              <a:spcAft>
                <a:spcPts val="0"/>
              </a:spcAft>
              <a:buFont typeface="Wingdings" panose="05000000000000000000" pitchFamily="2" charset="2"/>
              <a:buChar char="Ø"/>
            </a:pPr>
            <a:r>
              <a:rPr lang="en-US" sz="1800" b="1" kern="100" dirty="0">
                <a:latin typeface="Verdana" panose="020B0604030504040204" pitchFamily="34" charset="0"/>
                <a:ea typeface="Verdana" panose="020B0604030504040204" pitchFamily="34" charset="0"/>
                <a:cs typeface="Calibri" panose="020F0502020204030204" pitchFamily="34" charset="0"/>
              </a:rPr>
              <a:t>Developing a member referral campaign</a:t>
            </a:r>
            <a:endParaRPr lang="en-US" sz="1800" b="1" kern="100" dirty="0">
              <a:effectLst/>
              <a:latin typeface="Verdana" panose="020B0604030504040204" pitchFamily="34" charset="0"/>
              <a:ea typeface="Verdana" panose="020B0604030504040204" pitchFamily="34" charset="0"/>
              <a:cs typeface="Calibri" panose="020F0502020204030204" pitchFamily="34" charset="0"/>
            </a:endParaRPr>
          </a:p>
          <a:p>
            <a:pPr marL="285750" indent="-285750">
              <a:lnSpc>
                <a:spcPct val="100000"/>
              </a:lnSpc>
              <a:spcBef>
                <a:spcPts val="0"/>
              </a:spcBef>
              <a:spcAft>
                <a:spcPts val="0"/>
              </a:spcAft>
              <a:buFont typeface="Wingdings" panose="05000000000000000000" pitchFamily="2" charset="2"/>
              <a:buChar char="Ø"/>
            </a:pPr>
            <a:r>
              <a:rPr lang="en-US" sz="1800" b="1" kern="100" dirty="0">
                <a:effectLst/>
                <a:latin typeface="Verdana" panose="020B0604030504040204" pitchFamily="34" charset="0"/>
                <a:ea typeface="Verdana" panose="020B0604030504040204" pitchFamily="34" charset="0"/>
                <a:cs typeface="Calibri" panose="020F0502020204030204" pitchFamily="34" charset="0"/>
              </a:rPr>
              <a:t>Annual FOIL request</a:t>
            </a:r>
            <a:r>
              <a:rPr lang="en-US" sz="1800" kern="100" dirty="0">
                <a:effectLst/>
                <a:latin typeface="Verdana" panose="020B0604030504040204" pitchFamily="34" charset="0"/>
                <a:ea typeface="Verdana" panose="020B0604030504040204" pitchFamily="34" charset="0"/>
                <a:cs typeface="Calibri" panose="020F0502020204030204" pitchFamily="34" charset="0"/>
              </a:rPr>
              <a:t>: </a:t>
            </a:r>
            <a:endParaRPr lang="en-US"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685800" lvl="1" indent="-228600">
              <a:spcBef>
                <a:spcPts val="0"/>
              </a:spcBef>
              <a:spcAft>
                <a:spcPts val="0"/>
              </a:spcAft>
              <a:buFont typeface="Wingdings" panose="05000000000000000000" pitchFamily="2" charset="2"/>
              <a:buChar char=""/>
            </a:pPr>
            <a:r>
              <a:rPr lang="en-US" sz="1800" kern="100" dirty="0">
                <a:effectLst/>
                <a:latin typeface="Verdana" panose="020B0604030504040204" pitchFamily="34" charset="0"/>
                <a:ea typeface="Verdana" panose="020B0604030504040204" pitchFamily="34" charset="0"/>
                <a:cs typeface="Calibri" panose="020F0502020204030204" pitchFamily="34" charset="0"/>
              </a:rPr>
              <a:t>Compare current database, ID new members</a:t>
            </a:r>
            <a:endParaRPr lang="en-US"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685800" lvl="1" indent="-228600">
              <a:spcBef>
                <a:spcPts val="0"/>
              </a:spcBef>
              <a:spcAft>
                <a:spcPts val="0"/>
              </a:spcAft>
              <a:buFont typeface="Wingdings" panose="05000000000000000000" pitchFamily="2" charset="2"/>
              <a:buChar char=""/>
            </a:pPr>
            <a:r>
              <a:rPr lang="en-US" sz="1800" kern="100" dirty="0">
                <a:latin typeface="Verdana" panose="020B0604030504040204" pitchFamily="34" charset="0"/>
                <a:ea typeface="Verdana" panose="020B0604030504040204" pitchFamily="34" charset="0"/>
                <a:cs typeface="Calibri" panose="020F0502020204030204" pitchFamily="34" charset="0"/>
              </a:rPr>
              <a:t>Outreach</a:t>
            </a:r>
            <a:r>
              <a:rPr lang="en-US" sz="1800" kern="100" dirty="0">
                <a:effectLst/>
                <a:latin typeface="Verdana" panose="020B0604030504040204" pitchFamily="34" charset="0"/>
                <a:ea typeface="Verdana" panose="020B0604030504040204" pitchFamily="34" charset="0"/>
                <a:cs typeface="Calibri" panose="020F0502020204030204" pitchFamily="34" charset="0"/>
              </a:rPr>
              <a:t> to recruit non-members</a:t>
            </a:r>
          </a:p>
          <a:p>
            <a:pPr marL="285750" indent="-285750">
              <a:lnSpc>
                <a:spcPct val="100000"/>
              </a:lnSpc>
              <a:spcBef>
                <a:spcPts val="0"/>
              </a:spcBef>
              <a:spcAft>
                <a:spcPts val="0"/>
              </a:spcAft>
              <a:buFont typeface="Wingdings" panose="05000000000000000000" pitchFamily="2" charset="2"/>
              <a:buChar char="Ø"/>
            </a:pPr>
            <a:r>
              <a:rPr lang="en-US" sz="1800" b="1" kern="100" dirty="0">
                <a:effectLst/>
                <a:latin typeface="Verdana" panose="020B0604030504040204" pitchFamily="34" charset="0"/>
                <a:ea typeface="Verdana" panose="020B0604030504040204" pitchFamily="34" charset="0"/>
                <a:cs typeface="Calibri" panose="020F0502020204030204" pitchFamily="34" charset="0"/>
              </a:rPr>
              <a:t>Streamlining application process</a:t>
            </a:r>
          </a:p>
          <a:p>
            <a:pPr marL="285750" indent="-285750">
              <a:lnSpc>
                <a:spcPct val="100000"/>
              </a:lnSpc>
              <a:spcBef>
                <a:spcPts val="0"/>
              </a:spcBef>
              <a:spcAft>
                <a:spcPts val="0"/>
              </a:spcAft>
              <a:buFont typeface="Wingdings" panose="05000000000000000000" pitchFamily="2" charset="2"/>
              <a:buChar char="Ø"/>
            </a:pPr>
            <a:r>
              <a:rPr lang="en-US" sz="1800" b="1" kern="100" dirty="0">
                <a:latin typeface="Verdana" panose="020B0604030504040204" pitchFamily="34" charset="0"/>
                <a:ea typeface="Verdana" panose="020B0604030504040204" pitchFamily="34" charset="0"/>
                <a:cs typeface="Calibri" panose="020F0502020204030204" pitchFamily="34" charset="0"/>
              </a:rPr>
              <a:t>Creating a messaging calendar</a:t>
            </a:r>
            <a:endParaRPr lang="en-US" sz="1800" b="1"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indent="-285750">
              <a:lnSpc>
                <a:spcPct val="100000"/>
              </a:lnSpc>
              <a:spcBef>
                <a:spcPts val="0"/>
              </a:spcBef>
              <a:spcAft>
                <a:spcPts val="0"/>
              </a:spcAft>
              <a:buFont typeface="Wingdings" panose="05000000000000000000" pitchFamily="2" charset="2"/>
              <a:buChar char="Ø"/>
            </a:pPr>
            <a:endParaRPr lang="en-US" sz="1600" kern="100" dirty="0">
              <a:effectLst/>
              <a:latin typeface="Verdana" panose="020B0604030504040204" pitchFamily="34" charset="0"/>
              <a:ea typeface="Verdana" panose="020B0604030504040204" pitchFamily="34" charset="0"/>
              <a:cs typeface="Calibri" panose="020F0502020204030204" pitchFamily="34" charset="0"/>
            </a:endParaRPr>
          </a:p>
        </p:txBody>
      </p:sp>
      <p:sp>
        <p:nvSpPr>
          <p:cNvPr id="85" name="Title 84">
            <a:extLst>
              <a:ext uri="{FF2B5EF4-FFF2-40B4-BE49-F238E27FC236}">
                <a16:creationId xmlns:a16="http://schemas.microsoft.com/office/drawing/2014/main" id="{583A8370-72B5-4ECE-B5E0-5B47654B2410}"/>
              </a:ext>
            </a:extLst>
          </p:cNvPr>
          <p:cNvSpPr>
            <a:spLocks noGrp="1"/>
          </p:cNvSpPr>
          <p:nvPr>
            <p:ph type="title"/>
          </p:nvPr>
        </p:nvSpPr>
        <p:spPr>
          <a:xfrm>
            <a:off x="3445164" y="461474"/>
            <a:ext cx="8220361" cy="776778"/>
          </a:xfrm>
        </p:spPr>
        <p:txBody>
          <a:bodyPr>
            <a:normAutofit fontScale="90000"/>
          </a:bodyPr>
          <a:lstStyle/>
          <a:p>
            <a:r>
              <a:rPr lang="en-US" sz="4000" b="1" dirty="0">
                <a:latin typeface="Calibri" panose="020F0502020204030204" pitchFamily="34" charset="0"/>
                <a:cs typeface="Calibri" panose="020F0502020204030204" pitchFamily="34" charset="0"/>
              </a:rPr>
              <a:t>Current Individual Member Recruitment</a:t>
            </a:r>
          </a:p>
        </p:txBody>
      </p:sp>
    </p:spTree>
    <p:extLst>
      <p:ext uri="{BB962C8B-B14F-4D97-AF65-F5344CB8AC3E}">
        <p14:creationId xmlns:p14="http://schemas.microsoft.com/office/powerpoint/2010/main" val="3208093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Placeholder 78" descr="A close up of cells under a microscope">
            <a:extLst>
              <a:ext uri="{FF2B5EF4-FFF2-40B4-BE49-F238E27FC236}">
                <a16:creationId xmlns:a16="http://schemas.microsoft.com/office/drawing/2014/main" id="{BBC72E1D-69D7-4CA2-B6AD-180B8084D757}"/>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4" r="4"/>
          <a:stretch/>
        </p:blipFill>
        <p:spPr>
          <a:xfrm>
            <a:off x="0" y="466725"/>
            <a:ext cx="3514501" cy="5924550"/>
          </a:xfrm>
        </p:spPr>
      </p:pic>
      <p:sp>
        <p:nvSpPr>
          <p:cNvPr id="2" name="Date Placeholder 1">
            <a:extLst>
              <a:ext uri="{FF2B5EF4-FFF2-40B4-BE49-F238E27FC236}">
                <a16:creationId xmlns:a16="http://schemas.microsoft.com/office/drawing/2014/main" id="{1057F3FD-3004-40DE-B48F-5B3CB1567FFA}"/>
              </a:ext>
            </a:extLst>
          </p:cNvPr>
          <p:cNvSpPr>
            <a:spLocks noGrp="1"/>
          </p:cNvSpPr>
          <p:nvPr>
            <p:ph type="dt" sz="half" idx="10"/>
          </p:nvPr>
        </p:nvSpPr>
        <p:spPr>
          <a:xfrm>
            <a:off x="0" y="6512560"/>
            <a:ext cx="2202935" cy="3486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100" normalizeH="0" baseline="0" noProof="0" dirty="0">
                <a:ln>
                  <a:noFill/>
                </a:ln>
                <a:solidFill>
                  <a:srgbClr val="E7E6E6">
                    <a:lumMod val="50000"/>
                  </a:srgbClr>
                </a:solidFill>
                <a:effectLst/>
                <a:uLnTx/>
                <a:uFillTx/>
                <a:latin typeface="Seaford" panose="020B0502030303020204" pitchFamily="34" charset="0"/>
                <a:ea typeface="+mn-ea"/>
                <a:cs typeface="+mn-cs"/>
              </a:rPr>
              <a:t>Membership conundrum</a:t>
            </a:r>
          </a:p>
        </p:txBody>
      </p:sp>
      <p:sp>
        <p:nvSpPr>
          <p:cNvPr id="4" name="Slide Number Placeholder 3">
            <a:extLst>
              <a:ext uri="{FF2B5EF4-FFF2-40B4-BE49-F238E27FC236}">
                <a16:creationId xmlns:a16="http://schemas.microsoft.com/office/drawing/2014/main" id="{F637CBF2-4176-4C56-8824-858FA51AEF09}"/>
              </a:ext>
            </a:extLst>
          </p:cNvPr>
          <p:cNvSpPr>
            <a:spLocks noGrp="1"/>
          </p:cNvSpPr>
          <p:nvPr>
            <p:ph type="sldNum" sz="quarter" idx="12"/>
          </p:nvPr>
        </p:nvSpPr>
        <p:spPr>
          <a:xfrm>
            <a:off x="10404701" y="6512560"/>
            <a:ext cx="1145372"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100" normalizeH="0" baseline="0" noProof="0" dirty="0">
                <a:ln>
                  <a:noFill/>
                </a:ln>
                <a:solidFill>
                  <a:srgbClr val="E7E6E6">
                    <a:lumMod val="50000"/>
                  </a:srgbClr>
                </a:solidFill>
                <a:effectLst/>
                <a:uLnTx/>
                <a:uFillTx/>
                <a:latin typeface="Seaford" panose="020B0502030303020204" pitchFamily="34" charset="0"/>
                <a:ea typeface="+mn-ea"/>
                <a:cs typeface="+mn-cs"/>
              </a:rPr>
              <a:t>1/18/24</a:t>
            </a:r>
          </a:p>
        </p:txBody>
      </p:sp>
      <p:sp>
        <p:nvSpPr>
          <p:cNvPr id="69" name="Text Placeholder 68">
            <a:extLst>
              <a:ext uri="{FF2B5EF4-FFF2-40B4-BE49-F238E27FC236}">
                <a16:creationId xmlns:a16="http://schemas.microsoft.com/office/drawing/2014/main" id="{D5A5B5EE-B963-4A0A-AB3C-8CDDDE24B855}"/>
              </a:ext>
            </a:extLst>
          </p:cNvPr>
          <p:cNvSpPr>
            <a:spLocks noGrp="1"/>
          </p:cNvSpPr>
          <p:nvPr>
            <p:ph type="body" sz="quarter" idx="13"/>
          </p:nvPr>
        </p:nvSpPr>
        <p:spPr>
          <a:xfrm>
            <a:off x="3514501" y="1347618"/>
            <a:ext cx="3994663" cy="4424217"/>
          </a:xfrm>
        </p:spPr>
        <p:txBody>
          <a:bodyPr/>
          <a:lstStyle/>
          <a:p>
            <a:r>
              <a:rPr lang="en-US" sz="2000" b="1" dirty="0">
                <a:latin typeface="Verdana" panose="020B0604030504040204" pitchFamily="34" charset="0"/>
                <a:ea typeface="Verdana" panose="020B0604030504040204" pitchFamily="34" charset="0"/>
                <a:cs typeface="Calibri" panose="020F0502020204030204" pitchFamily="34" charset="0"/>
              </a:rPr>
              <a:t>Done</a:t>
            </a:r>
            <a:r>
              <a:rPr lang="en-US" sz="2000" dirty="0">
                <a:latin typeface="Verdana" panose="020B0604030504040204" pitchFamily="34" charset="0"/>
                <a:ea typeface="Verdana" panose="020B0604030504040204" pitchFamily="34" charset="0"/>
                <a:cs typeface="Calibri" panose="020F0502020204030204" pitchFamily="34" charset="0"/>
              </a:rPr>
              <a:t>:</a:t>
            </a:r>
          </a:p>
          <a:p>
            <a:pPr marL="285750" indent="-285750">
              <a:lnSpc>
                <a:spcPct val="100000"/>
              </a:lnSpc>
              <a:spcBef>
                <a:spcPts val="0"/>
              </a:spcBef>
              <a:spcAft>
                <a:spcPts val="0"/>
              </a:spcAft>
              <a:buFont typeface="Wingdings" panose="05000000000000000000" pitchFamily="2" charset="2"/>
              <a:buChar char="ü"/>
            </a:pPr>
            <a:r>
              <a:rPr lang="en-US" sz="1800" kern="100" dirty="0">
                <a:effectLst/>
                <a:latin typeface="Verdana" panose="020B0604030504040204" pitchFamily="34" charset="0"/>
                <a:ea typeface="Verdana" panose="020B0604030504040204" pitchFamily="34" charset="0"/>
                <a:cs typeface="Calibri" panose="020F0502020204030204" pitchFamily="34" charset="0"/>
              </a:rPr>
              <a:t>Filled Membership Development Specialist position</a:t>
            </a:r>
          </a:p>
          <a:p>
            <a:pPr marL="285750" indent="-285750">
              <a:lnSpc>
                <a:spcPct val="100000"/>
              </a:lnSpc>
              <a:spcBef>
                <a:spcPts val="0"/>
              </a:spcBef>
              <a:spcAft>
                <a:spcPts val="0"/>
              </a:spcAft>
              <a:buFont typeface="Wingdings" panose="05000000000000000000" pitchFamily="2" charset="2"/>
              <a:buChar char="ü"/>
            </a:pPr>
            <a:r>
              <a:rPr lang="en-US" sz="1800" dirty="0">
                <a:latin typeface="Verdana" panose="020B0604030504040204" pitchFamily="34" charset="0"/>
                <a:ea typeface="Verdana" panose="020B0604030504040204" pitchFamily="34" charset="0"/>
                <a:cs typeface="Calibri" panose="020F0502020204030204" pitchFamily="34" charset="0"/>
              </a:rPr>
              <a:t>Streamlined structure from 29 to 8 categories.</a:t>
            </a:r>
          </a:p>
          <a:p>
            <a:pPr marL="285750" indent="-285750">
              <a:lnSpc>
                <a:spcPct val="100000"/>
              </a:lnSpc>
              <a:spcBef>
                <a:spcPts val="0"/>
              </a:spcBef>
              <a:spcAft>
                <a:spcPts val="0"/>
              </a:spcAft>
              <a:buFont typeface="Wingdings" panose="05000000000000000000" pitchFamily="2" charset="2"/>
              <a:buChar char="ü"/>
            </a:pPr>
            <a:r>
              <a:rPr lang="en-US" sz="1800" dirty="0">
                <a:latin typeface="Verdana" panose="020B0604030504040204" pitchFamily="34" charset="0"/>
                <a:ea typeface="Verdana" panose="020B0604030504040204" pitchFamily="34" charset="0"/>
                <a:cs typeface="Calibri" panose="020F0502020204030204" pitchFamily="34" charset="0"/>
              </a:rPr>
              <a:t>Conducted Member Needs Survey</a:t>
            </a:r>
          </a:p>
          <a:p>
            <a:pPr marL="285750" indent="-285750">
              <a:lnSpc>
                <a:spcPct val="100000"/>
              </a:lnSpc>
              <a:spcBef>
                <a:spcPts val="0"/>
              </a:spcBef>
              <a:spcAft>
                <a:spcPts val="0"/>
              </a:spcAft>
              <a:buFont typeface="Wingdings" panose="05000000000000000000" pitchFamily="2" charset="2"/>
              <a:buChar char="ü"/>
            </a:pPr>
            <a:r>
              <a:rPr lang="en-US" sz="1800" dirty="0">
                <a:latin typeface="Verdana" panose="020B0604030504040204" pitchFamily="34" charset="0"/>
                <a:ea typeface="Verdana" panose="020B0604030504040204" pitchFamily="34" charset="0"/>
                <a:cs typeface="Calibri" panose="020F0502020204030204" pitchFamily="34" charset="0"/>
              </a:rPr>
              <a:t>Created Newsletters: Pulse, Insider, Insider Buzz &amp; Benefits in a Minute</a:t>
            </a:r>
          </a:p>
          <a:p>
            <a:pPr marL="285750" indent="-285750">
              <a:lnSpc>
                <a:spcPct val="100000"/>
              </a:lnSpc>
              <a:spcBef>
                <a:spcPts val="0"/>
              </a:spcBef>
              <a:spcAft>
                <a:spcPts val="0"/>
              </a:spcAft>
              <a:buFont typeface="Wingdings" panose="05000000000000000000" pitchFamily="2" charset="2"/>
              <a:buChar char="ü"/>
            </a:pPr>
            <a:r>
              <a:rPr lang="en-US" sz="1800" dirty="0">
                <a:latin typeface="Verdana" panose="020B0604030504040204" pitchFamily="34" charset="0"/>
                <a:ea typeface="Verdana" panose="020B0604030504040204" pitchFamily="34" charset="0"/>
                <a:cs typeface="Calibri" panose="020F0502020204030204" pitchFamily="34" charset="0"/>
              </a:rPr>
              <a:t>Eliminated unused benefits</a:t>
            </a:r>
          </a:p>
          <a:p>
            <a:pPr marL="285750" indent="-285750">
              <a:lnSpc>
                <a:spcPct val="100000"/>
              </a:lnSpc>
              <a:spcBef>
                <a:spcPts val="0"/>
              </a:spcBef>
              <a:spcAft>
                <a:spcPts val="0"/>
              </a:spcAft>
              <a:buFont typeface="Wingdings" panose="05000000000000000000" pitchFamily="2" charset="2"/>
              <a:buChar char="ü"/>
            </a:pPr>
            <a:r>
              <a:rPr lang="en-US" sz="1800" dirty="0">
                <a:latin typeface="Verdana" panose="020B0604030504040204" pitchFamily="34" charset="0"/>
                <a:ea typeface="Verdana" panose="020B0604030504040204" pitchFamily="34" charset="0"/>
                <a:cs typeface="Calibri" panose="020F0502020204030204" pitchFamily="34" charset="0"/>
              </a:rPr>
              <a:t>Added valuable benefits</a:t>
            </a:r>
          </a:p>
          <a:p>
            <a:pPr marL="285750" indent="-285750">
              <a:lnSpc>
                <a:spcPct val="100000"/>
              </a:lnSpc>
              <a:spcBef>
                <a:spcPts val="0"/>
              </a:spcBef>
              <a:spcAft>
                <a:spcPts val="0"/>
              </a:spcAft>
              <a:buFont typeface="Wingdings" panose="05000000000000000000" pitchFamily="2" charset="2"/>
              <a:buChar char="ü"/>
            </a:pPr>
            <a:r>
              <a:rPr lang="en-US" sz="1800" dirty="0">
                <a:latin typeface="Verdana" panose="020B0604030504040204" pitchFamily="34" charset="0"/>
                <a:ea typeface="Verdana" panose="020B0604030504040204" pitchFamily="34" charset="0"/>
                <a:cs typeface="Calibri" panose="020F0502020204030204" pitchFamily="34" charset="0"/>
              </a:rPr>
              <a:t>Migrated to new database</a:t>
            </a:r>
          </a:p>
          <a:p>
            <a:pPr marL="285750" indent="-285750">
              <a:lnSpc>
                <a:spcPct val="100000"/>
              </a:lnSpc>
              <a:spcBef>
                <a:spcPts val="0"/>
              </a:spcBef>
              <a:spcAft>
                <a:spcPts val="0"/>
              </a:spcAft>
              <a:buFont typeface="Wingdings" panose="05000000000000000000" pitchFamily="2" charset="2"/>
              <a:buChar char="ü"/>
            </a:pPr>
            <a:r>
              <a:rPr lang="en-US" sz="1800" dirty="0">
                <a:latin typeface="Verdana" panose="020B0604030504040204" pitchFamily="34" charset="0"/>
                <a:ea typeface="Verdana" panose="020B0604030504040204" pitchFamily="34" charset="0"/>
                <a:cs typeface="Calibri" panose="020F0502020204030204" pitchFamily="34" charset="0"/>
              </a:rPr>
              <a:t>Invited physicians formerly paid for by orgs to join as individuals</a:t>
            </a:r>
          </a:p>
          <a:p>
            <a:pPr marL="285750" indent="-285750">
              <a:buFont typeface="Arial" panose="020B0604020202020204" pitchFamily="34" charset="0"/>
              <a:buChar char="•"/>
            </a:pPr>
            <a:endParaRPr lang="en-US" sz="1800" dirty="0"/>
          </a:p>
        </p:txBody>
      </p:sp>
      <p:sp>
        <p:nvSpPr>
          <p:cNvPr id="70" name="Text Placeholder 69">
            <a:extLst>
              <a:ext uri="{FF2B5EF4-FFF2-40B4-BE49-F238E27FC236}">
                <a16:creationId xmlns:a16="http://schemas.microsoft.com/office/drawing/2014/main" id="{25C9712B-794E-4F23-928A-FFCA310FE747}"/>
              </a:ext>
            </a:extLst>
          </p:cNvPr>
          <p:cNvSpPr>
            <a:spLocks noGrp="1"/>
          </p:cNvSpPr>
          <p:nvPr>
            <p:ph type="body" sz="quarter" idx="17"/>
          </p:nvPr>
        </p:nvSpPr>
        <p:spPr>
          <a:xfrm>
            <a:off x="7749310" y="6180786"/>
            <a:ext cx="3800763" cy="3326937"/>
          </a:xfrm>
        </p:spPr>
        <p:txBody>
          <a:bodyPr/>
          <a:lstStyle/>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pPr marL="457200" indent="-457200">
              <a:buFont typeface="+mj-lt"/>
              <a:buAutoNum type="arabicPeriod"/>
            </a:pPr>
            <a:endParaRPr lang="en-ZA" sz="2000"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endParaRPr lang="en-ZA" sz="2000"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endParaRPr lang="en-ZA" sz="2000" dirty="0">
              <a:solidFill>
                <a:schemeClr val="tx1"/>
              </a:solidFill>
              <a:latin typeface="Calibri" panose="020F0502020204030204" pitchFamily="34" charset="0"/>
              <a:cs typeface="Calibri" panose="020F0502020204030204" pitchFamily="34" charset="0"/>
            </a:endParaRPr>
          </a:p>
          <a:p>
            <a:endParaRPr lang="en-ZA" sz="2000" dirty="0">
              <a:solidFill>
                <a:schemeClr val="tx1"/>
              </a:solidFill>
              <a:latin typeface="Calibri" panose="020F0502020204030204" pitchFamily="34" charset="0"/>
              <a:cs typeface="Calibri" panose="020F0502020204030204" pitchFamily="34" charset="0"/>
            </a:endParaRPr>
          </a:p>
          <a:p>
            <a:endParaRPr lang="en-ZA" sz="2000" dirty="0">
              <a:solidFill>
                <a:schemeClr val="tx1"/>
              </a:solidFill>
              <a:latin typeface="Calibri" panose="020F0502020204030204" pitchFamily="34" charset="0"/>
              <a:cs typeface="Calibri" panose="020F0502020204030204" pitchFamily="34" charset="0"/>
            </a:endParaRPr>
          </a:p>
          <a:p>
            <a:endParaRPr lang="en-ZA" sz="2000" cap="none" dirty="0">
              <a:solidFill>
                <a:schemeClr val="tx1"/>
              </a:solidFill>
              <a:latin typeface="Calibri" panose="020F0502020204030204" pitchFamily="34" charset="0"/>
              <a:cs typeface="Calibri" panose="020F0502020204030204" pitchFamily="34" charset="0"/>
            </a:endParaRPr>
          </a:p>
          <a:p>
            <a:endParaRPr lang="en-ZA" sz="2000" cap="none" dirty="0">
              <a:solidFill>
                <a:schemeClr val="tx1"/>
              </a:solidFill>
              <a:latin typeface="Calibri" panose="020F0502020204030204" pitchFamily="34" charset="0"/>
              <a:cs typeface="Calibri" panose="020F0502020204030204" pitchFamily="34" charset="0"/>
            </a:endParaRPr>
          </a:p>
          <a:p>
            <a:endParaRPr lang="en-ZA" sz="2000" cap="none" dirty="0">
              <a:solidFill>
                <a:schemeClr val="tx1"/>
              </a:solidFill>
              <a:latin typeface="Calibri" panose="020F0502020204030204" pitchFamily="34" charset="0"/>
              <a:cs typeface="Calibri" panose="020F0502020204030204" pitchFamily="34" charset="0"/>
            </a:endParaRPr>
          </a:p>
          <a:p>
            <a:endParaRPr lang="en-ZA" sz="2000" cap="none" dirty="0">
              <a:solidFill>
                <a:schemeClr val="tx1"/>
              </a:solidFill>
              <a:latin typeface="Calibri" panose="020F0502020204030204" pitchFamily="34" charset="0"/>
              <a:cs typeface="Calibri" panose="020F0502020204030204" pitchFamily="34" charset="0"/>
            </a:endParaRPr>
          </a:p>
          <a:p>
            <a:endParaRPr lang="en-ZA" sz="2000" cap="none" dirty="0">
              <a:solidFill>
                <a:schemeClr val="tx1"/>
              </a:solidFill>
              <a:latin typeface="Calibri" panose="020F0502020204030204" pitchFamily="34" charset="0"/>
              <a:cs typeface="Calibri" panose="020F0502020204030204" pitchFamily="34" charset="0"/>
            </a:endParaRPr>
          </a:p>
          <a:p>
            <a:endParaRPr lang="en-ZA" sz="2000" cap="none" dirty="0">
              <a:solidFill>
                <a:schemeClr val="tx1"/>
              </a:solidFill>
              <a:latin typeface="Calibri" panose="020F0502020204030204" pitchFamily="34" charset="0"/>
              <a:cs typeface="Calibri" panose="020F0502020204030204" pitchFamily="34" charset="0"/>
            </a:endParaRPr>
          </a:p>
          <a:p>
            <a:endParaRPr lang="en-ZA" sz="2000" cap="none" dirty="0">
              <a:solidFill>
                <a:schemeClr val="tx1"/>
              </a:solidFill>
              <a:latin typeface="Calibri" panose="020F0502020204030204" pitchFamily="34" charset="0"/>
              <a:cs typeface="Calibri" panose="020F0502020204030204" pitchFamily="34" charset="0"/>
            </a:endParaRPr>
          </a:p>
          <a:p>
            <a:endParaRPr lang="en-ZA" sz="2000" cap="none" dirty="0">
              <a:solidFill>
                <a:schemeClr val="tx1"/>
              </a:solidFill>
              <a:latin typeface="Calibri" panose="020F050202020403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r>
              <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rPr>
              <a:t>In Progress</a:t>
            </a:r>
            <a:r>
              <a:rPr lang="en-ZA" sz="2000" cap="none" dirty="0">
                <a:solidFill>
                  <a:schemeClr val="tx1"/>
                </a:solidFill>
                <a:latin typeface="Verdana" panose="020B0604030504040204" pitchFamily="34" charset="0"/>
                <a:ea typeface="Verdana" panose="020B0604030504040204" pitchFamily="34" charset="0"/>
                <a:cs typeface="Calibri" panose="020F0502020204030204" pitchFamily="34" charset="0"/>
              </a:rPr>
              <a:t>:</a:t>
            </a:r>
          </a:p>
          <a:p>
            <a:pPr marL="342900" marR="0" lvl="0" indent="-342900">
              <a:spcBef>
                <a:spcPts val="0"/>
              </a:spcBef>
              <a:spcAft>
                <a:spcPts val="0"/>
              </a:spcAft>
              <a:buFont typeface="Arial" panose="020B0604020202020204" pitchFamily="34" charset="0"/>
              <a:buChar char="•"/>
              <a:tabLst>
                <a:tab pos="457200" algn="l"/>
              </a:tabLst>
            </a:pPr>
            <a:r>
              <a:rPr lang="en-US" sz="1800" cap="none"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Simplifying application process</a:t>
            </a:r>
          </a:p>
          <a:p>
            <a:pPr marL="342900" marR="0" lvl="0" indent="-342900">
              <a:spcBef>
                <a:spcPts val="0"/>
              </a:spcBef>
              <a:spcAft>
                <a:spcPts val="0"/>
              </a:spcAft>
              <a:buFont typeface="Arial" panose="020B0604020202020204" pitchFamily="34" charset="0"/>
              <a:buChar char="•"/>
              <a:tabLst>
                <a:tab pos="457200" algn="l"/>
              </a:tabLst>
            </a:pPr>
            <a:r>
              <a:rPr lang="en-US" sz="1800" cap="none"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Updating &amp; automating welcome campaign</a:t>
            </a:r>
          </a:p>
          <a:p>
            <a:pPr marL="342900" marR="0" lvl="0" indent="-342900">
              <a:spcBef>
                <a:spcPts val="0"/>
              </a:spcBef>
              <a:spcAft>
                <a:spcPts val="0"/>
              </a:spcAft>
              <a:buFont typeface="Arial" panose="020B0604020202020204" pitchFamily="34" charset="0"/>
              <a:buChar char="•"/>
              <a:tabLst>
                <a:tab pos="457200" algn="l"/>
              </a:tabLst>
            </a:pPr>
            <a:r>
              <a:rPr lang="en-US" sz="1800" cap="none"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Email marketing analysis</a:t>
            </a:r>
            <a:endParaRPr lang="en-US" sz="1800"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cap="none"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Updating collateral &amp; member info pieces</a:t>
            </a:r>
            <a:endParaRPr lang="en-US" sz="1800"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cap="none"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Collaborating with counties on retention strategies</a:t>
            </a:r>
          </a:p>
          <a:p>
            <a:pPr marL="342900" marR="0" lvl="0" indent="-342900">
              <a:spcBef>
                <a:spcPts val="0"/>
              </a:spcBef>
              <a:spcAft>
                <a:spcPts val="0"/>
              </a:spcAft>
              <a:buFont typeface="Arial" panose="020B0604020202020204" pitchFamily="34" charset="0"/>
              <a:buChar char="•"/>
              <a:tabLst>
                <a:tab pos="457200" algn="l"/>
              </a:tabLst>
            </a:pPr>
            <a:r>
              <a:rPr lang="en-US" sz="1800" cap="none"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Membership campaigns</a:t>
            </a:r>
          </a:p>
          <a:p>
            <a:pPr marL="342900" marR="0" lvl="0" indent="-342900">
              <a:spcBef>
                <a:spcPts val="0"/>
              </a:spcBef>
              <a:spcAft>
                <a:spcPts val="0"/>
              </a:spcAft>
              <a:buFont typeface="Arial" panose="020B0604020202020204" pitchFamily="34" charset="0"/>
              <a:buChar char="•"/>
              <a:tabLst>
                <a:tab pos="457200" algn="l"/>
              </a:tabLst>
            </a:pPr>
            <a:r>
              <a:rPr lang="en-US" sz="1800" cap="none" dirty="0">
                <a:solidFill>
                  <a:schemeClr val="tx1"/>
                </a:solidFill>
                <a:latin typeface="Verdana" panose="020B0604030504040204" pitchFamily="34" charset="0"/>
                <a:ea typeface="Calibri" panose="020F0502020204030204" pitchFamily="34" charset="0"/>
                <a:cs typeface="Times New Roman" panose="02020603050405020304" pitchFamily="18" charset="0"/>
              </a:rPr>
              <a:t>Researching ambassador programs</a:t>
            </a:r>
            <a:endParaRPr lang="en-US" sz="1800"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cap="none"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Membership &amp; Marketing </a:t>
            </a:r>
            <a:r>
              <a:rPr lang="en-US" sz="1800" cap="none" dirty="0">
                <a:solidFill>
                  <a:schemeClr val="tx1"/>
                </a:solidFill>
                <a:latin typeface="Verdana" panose="020B0604030504040204" pitchFamily="34" charset="0"/>
                <a:ea typeface="Times New Roman" panose="02020603050405020304" pitchFamily="18" charset="0"/>
                <a:cs typeface="Times New Roman" panose="02020603050405020304" pitchFamily="18" charset="0"/>
              </a:rPr>
              <a:t>P</a:t>
            </a:r>
            <a:r>
              <a:rPr lang="en-US" sz="1800" cap="none"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lans for 2024 retention and renewals</a:t>
            </a:r>
            <a:endParaRPr lang="en-US" sz="1800" cap="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ZA" sz="2000"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457200" indent="-457200">
              <a:buFont typeface="+mj-lt"/>
              <a:buAutoNum type="arabicPeriod"/>
            </a:pPr>
            <a:endParaRPr lang="en-ZA" sz="2000"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457200" indent="-457200">
              <a:buFont typeface="+mj-lt"/>
              <a:buAutoNum type="arabicPeriod"/>
            </a:pPr>
            <a:endParaRPr lang="en-ZA" sz="2000"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dirty="0"/>
          </a:p>
          <a:p>
            <a:endParaRPr lang="en-ZA" sz="2000" dirty="0"/>
          </a:p>
          <a:p>
            <a:endParaRPr lang="en-ZA" dirty="0"/>
          </a:p>
          <a:p>
            <a:r>
              <a:rPr lang="en-ZA" dirty="0"/>
              <a:t>​</a:t>
            </a:r>
          </a:p>
        </p:txBody>
      </p:sp>
      <p:sp>
        <p:nvSpPr>
          <p:cNvPr id="85" name="Title 84">
            <a:extLst>
              <a:ext uri="{FF2B5EF4-FFF2-40B4-BE49-F238E27FC236}">
                <a16:creationId xmlns:a16="http://schemas.microsoft.com/office/drawing/2014/main" id="{583A8370-72B5-4ECE-B5E0-5B47654B2410}"/>
              </a:ext>
            </a:extLst>
          </p:cNvPr>
          <p:cNvSpPr>
            <a:spLocks noGrp="1"/>
          </p:cNvSpPr>
          <p:nvPr>
            <p:ph type="title"/>
          </p:nvPr>
        </p:nvSpPr>
        <p:spPr>
          <a:xfrm>
            <a:off x="3592124" y="330985"/>
            <a:ext cx="7834080" cy="1016633"/>
          </a:xfrm>
        </p:spPr>
        <p:txBody>
          <a:bodyPr>
            <a:normAutofit/>
          </a:bodyPr>
          <a:lstStyle/>
          <a:p>
            <a:r>
              <a:rPr lang="en-US" sz="4000" b="1" dirty="0">
                <a:latin typeface="Calibri" panose="020F0502020204030204" pitchFamily="34" charset="0"/>
                <a:cs typeface="Calibri" panose="020F0502020204030204" pitchFamily="34" charset="0"/>
              </a:rPr>
              <a:t>Individual Membership</a:t>
            </a:r>
          </a:p>
        </p:txBody>
      </p:sp>
    </p:spTree>
    <p:extLst>
      <p:ext uri="{BB962C8B-B14F-4D97-AF65-F5344CB8AC3E}">
        <p14:creationId xmlns:p14="http://schemas.microsoft.com/office/powerpoint/2010/main" val="376638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7F3FD-3004-40DE-B48F-5B3CB1567FFA}"/>
              </a:ext>
            </a:extLst>
          </p:cNvPr>
          <p:cNvSpPr>
            <a:spLocks noGrp="1"/>
          </p:cNvSpPr>
          <p:nvPr>
            <p:ph type="dt" sz="half" idx="10"/>
          </p:nvPr>
        </p:nvSpPr>
        <p:spPr>
          <a:xfrm>
            <a:off x="94920" y="6542256"/>
            <a:ext cx="2363800" cy="217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100" normalizeH="0" baseline="0" noProof="0" dirty="0">
                <a:ln>
                  <a:noFill/>
                </a:ln>
                <a:solidFill>
                  <a:srgbClr val="E7E6E6">
                    <a:lumMod val="50000"/>
                  </a:srgbClr>
                </a:solidFill>
                <a:effectLst/>
                <a:uLnTx/>
                <a:uFillTx/>
                <a:latin typeface="Seaford" panose="020B0502030303020204" pitchFamily="34" charset="0"/>
                <a:ea typeface="+mn-ea"/>
                <a:cs typeface="+mn-cs"/>
              </a:rPr>
              <a:t>Membership conundrum</a:t>
            </a:r>
          </a:p>
        </p:txBody>
      </p:sp>
      <p:sp>
        <p:nvSpPr>
          <p:cNvPr id="4" name="Slide Number Placeholder 3">
            <a:extLst>
              <a:ext uri="{FF2B5EF4-FFF2-40B4-BE49-F238E27FC236}">
                <a16:creationId xmlns:a16="http://schemas.microsoft.com/office/drawing/2014/main" id="{F637CBF2-4176-4C56-8824-858FA51AEF09}"/>
              </a:ext>
            </a:extLst>
          </p:cNvPr>
          <p:cNvSpPr>
            <a:spLocks noGrp="1"/>
          </p:cNvSpPr>
          <p:nvPr>
            <p:ph type="sldNum" sz="quarter" idx="12"/>
          </p:nvPr>
        </p:nvSpPr>
        <p:spPr>
          <a:xfrm>
            <a:off x="10648541" y="6542256"/>
            <a:ext cx="859044" cy="21178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100" normalizeH="0" baseline="0" noProof="0" dirty="0">
                <a:ln>
                  <a:noFill/>
                </a:ln>
                <a:solidFill>
                  <a:srgbClr val="E7E6E6">
                    <a:lumMod val="50000"/>
                  </a:srgbClr>
                </a:solidFill>
                <a:effectLst/>
                <a:uLnTx/>
                <a:uFillTx/>
                <a:latin typeface="Seaford" panose="020B0502030303020204" pitchFamily="34" charset="0"/>
                <a:ea typeface="+mn-ea"/>
                <a:cs typeface="+mn-cs"/>
              </a:rPr>
              <a:t>1/18/24</a:t>
            </a:r>
          </a:p>
        </p:txBody>
      </p:sp>
      <p:sp>
        <p:nvSpPr>
          <p:cNvPr id="69" name="Text Placeholder 68">
            <a:extLst>
              <a:ext uri="{FF2B5EF4-FFF2-40B4-BE49-F238E27FC236}">
                <a16:creationId xmlns:a16="http://schemas.microsoft.com/office/drawing/2014/main" id="{D5A5B5EE-B963-4A0A-AB3C-8CDDDE24B855}"/>
              </a:ext>
            </a:extLst>
          </p:cNvPr>
          <p:cNvSpPr>
            <a:spLocks noGrp="1"/>
          </p:cNvSpPr>
          <p:nvPr>
            <p:ph type="body" sz="quarter" idx="13"/>
          </p:nvPr>
        </p:nvSpPr>
        <p:spPr>
          <a:xfrm>
            <a:off x="3738576" y="1782623"/>
            <a:ext cx="3731490" cy="3962829"/>
          </a:xfrm>
        </p:spPr>
        <p:txBody>
          <a:bodyPr/>
          <a:lstStyle/>
          <a:p>
            <a:r>
              <a:rPr lang="en-US" sz="2000" b="1" dirty="0">
                <a:latin typeface="Verdana" panose="020B0604030504040204" pitchFamily="34" charset="0"/>
                <a:ea typeface="Verdana" panose="020B0604030504040204" pitchFamily="34" charset="0"/>
                <a:cs typeface="Calibri" panose="020F0502020204030204" pitchFamily="34" charset="0"/>
              </a:rPr>
              <a:t>Done</a:t>
            </a:r>
            <a:r>
              <a:rPr lang="en-US" sz="2000" dirty="0">
                <a:latin typeface="Verdana" panose="020B0604030504040204" pitchFamily="34" charset="0"/>
                <a:ea typeface="Verdana" panose="020B0604030504040204" pitchFamily="34" charset="0"/>
                <a:cs typeface="Calibri" panose="020F0502020204030204" pitchFamily="34" charset="0"/>
              </a:rPr>
              <a:t>:</a:t>
            </a:r>
          </a:p>
          <a:p>
            <a:pPr marL="342900" indent="-342900">
              <a:lnSpc>
                <a:spcPct val="100000"/>
              </a:lnSpc>
              <a:spcBef>
                <a:spcPts val="0"/>
              </a:spcBef>
              <a:spcAft>
                <a:spcPts val="0"/>
              </a:spcAft>
              <a:buFont typeface="Wingdings" panose="05000000000000000000" pitchFamily="2" charset="2"/>
              <a:buChar char="ü"/>
            </a:pPr>
            <a:r>
              <a:rPr lang="en-US" sz="2000" dirty="0">
                <a:latin typeface="Verdana" panose="020B0604030504040204" pitchFamily="34" charset="0"/>
                <a:ea typeface="Verdana" panose="020B0604030504040204" pitchFamily="34" charset="0"/>
                <a:cs typeface="Calibri" panose="020F0502020204030204" pitchFamily="34" charset="0"/>
              </a:rPr>
              <a:t>Streamlined Dues</a:t>
            </a:r>
          </a:p>
          <a:p>
            <a:pPr marL="914400" indent="-228600">
              <a:spcBef>
                <a:spcPts val="0"/>
              </a:spcBef>
              <a:spcAft>
                <a:spcPts val="0"/>
              </a:spcAft>
              <a:buFont typeface="Wingdings" panose="05000000000000000000" pitchFamily="2" charset="2"/>
              <a:buChar char="q"/>
            </a:pPr>
            <a:r>
              <a:rPr lang="en-US" sz="1200" dirty="0">
                <a:latin typeface="Verdana" panose="020B0604030504040204" pitchFamily="34" charset="0"/>
                <a:ea typeface="Verdana" panose="020B0604030504040204" pitchFamily="34" charset="0"/>
                <a:cs typeface="Calibri" panose="020F0502020204030204" pitchFamily="34" charset="0"/>
              </a:rPr>
              <a:t>16 counties yes</a:t>
            </a:r>
          </a:p>
          <a:p>
            <a:pPr marL="914400" indent="-228600">
              <a:spcBef>
                <a:spcPts val="0"/>
              </a:spcBef>
              <a:spcAft>
                <a:spcPts val="0"/>
              </a:spcAft>
              <a:buFont typeface="Wingdings" panose="05000000000000000000" pitchFamily="2" charset="2"/>
              <a:buChar char="q"/>
            </a:pPr>
            <a:r>
              <a:rPr lang="en-US" sz="1200" dirty="0">
                <a:latin typeface="Verdana" panose="020B0604030504040204" pitchFamily="34" charset="0"/>
                <a:ea typeface="Verdana" panose="020B0604030504040204" pitchFamily="34" charset="0"/>
                <a:cs typeface="Calibri" panose="020F0502020204030204" pitchFamily="34" charset="0"/>
              </a:rPr>
              <a:t> 8 counties no</a:t>
            </a:r>
          </a:p>
          <a:p>
            <a:pPr marL="914400" indent="-228600">
              <a:spcBef>
                <a:spcPts val="0"/>
              </a:spcBef>
              <a:spcAft>
                <a:spcPts val="0"/>
              </a:spcAft>
              <a:buFont typeface="Wingdings" panose="05000000000000000000" pitchFamily="2" charset="2"/>
              <a:buChar char="q"/>
            </a:pPr>
            <a:r>
              <a:rPr lang="en-US" sz="1200" dirty="0">
                <a:latin typeface="Verdana" panose="020B0604030504040204" pitchFamily="34" charset="0"/>
                <a:ea typeface="Verdana" panose="020B0604030504040204" pitchFamily="34" charset="0"/>
                <a:cs typeface="Calibri" panose="020F0502020204030204" pitchFamily="34" charset="0"/>
              </a:rPr>
              <a:t> 1 county N/A</a:t>
            </a:r>
          </a:p>
          <a:p>
            <a:pPr marL="914400" indent="-228600">
              <a:spcBef>
                <a:spcPts val="0"/>
              </a:spcBef>
              <a:spcAft>
                <a:spcPts val="0"/>
              </a:spcAft>
              <a:buFont typeface="Wingdings" panose="05000000000000000000" pitchFamily="2" charset="2"/>
              <a:buChar char="q"/>
            </a:pPr>
            <a:r>
              <a:rPr lang="en-US" sz="1200" dirty="0">
                <a:latin typeface="Verdana" panose="020B0604030504040204" pitchFamily="34" charset="0"/>
                <a:ea typeface="Verdana" panose="020B0604030504040204" pitchFamily="34" charset="0"/>
                <a:cs typeface="Calibri" panose="020F0502020204030204" pitchFamily="34" charset="0"/>
              </a:rPr>
              <a:t>35 counties no response</a:t>
            </a:r>
          </a:p>
          <a:p>
            <a:pPr marL="571500" indent="-285750">
              <a:spcBef>
                <a:spcPts val="0"/>
              </a:spcBef>
              <a:spcAft>
                <a:spcPts val="0"/>
              </a:spcAft>
              <a:buFont typeface="Wingdings" panose="05000000000000000000" pitchFamily="2" charset="2"/>
              <a:buChar char="ü"/>
            </a:pPr>
            <a:endParaRPr lang="en-US" dirty="0">
              <a:latin typeface="Verdana" panose="020B0604030504040204" pitchFamily="34" charset="0"/>
              <a:ea typeface="Verdana" panose="020B0604030504040204" pitchFamily="34" charset="0"/>
              <a:cs typeface="Calibri" panose="020F0502020204030204" pitchFamily="34" charset="0"/>
            </a:endParaRPr>
          </a:p>
          <a:p>
            <a:pPr marL="342900" indent="-342900">
              <a:lnSpc>
                <a:spcPct val="100000"/>
              </a:lnSpc>
              <a:spcBef>
                <a:spcPts val="0"/>
              </a:spcBef>
              <a:spcAft>
                <a:spcPts val="0"/>
              </a:spcAft>
              <a:buFont typeface="Wingdings" panose="05000000000000000000" pitchFamily="2" charset="2"/>
              <a:buChar char="ü"/>
            </a:pPr>
            <a:r>
              <a:rPr lang="en-US" sz="2000" dirty="0">
                <a:latin typeface="Verdana" panose="020B0604030504040204" pitchFamily="34" charset="0"/>
                <a:ea typeface="Verdana" panose="020B0604030504040204" pitchFamily="34" charset="0"/>
                <a:cs typeface="Calibri" panose="020F0502020204030204" pitchFamily="34" charset="0"/>
              </a:rPr>
              <a:t> Six-week summer series with counties on recruiting orgs</a:t>
            </a:r>
          </a:p>
          <a:p>
            <a:pPr>
              <a:lnSpc>
                <a:spcPct val="100000"/>
              </a:lnSpc>
              <a:spcBef>
                <a:spcPts val="0"/>
              </a:spcBef>
              <a:spcAft>
                <a:spcPts val="0"/>
              </a:spcAft>
            </a:pPr>
            <a:endParaRPr lang="en-US" sz="2000" dirty="0">
              <a:latin typeface="Verdana" panose="020B0604030504040204" pitchFamily="34" charset="0"/>
              <a:ea typeface="Verdana" panose="020B0604030504040204" pitchFamily="34" charset="0"/>
              <a:cs typeface="Calibri" panose="020F0502020204030204" pitchFamily="34" charset="0"/>
            </a:endParaRPr>
          </a:p>
          <a:p>
            <a:pPr marL="285750" indent="-285750">
              <a:lnSpc>
                <a:spcPct val="100000"/>
              </a:lnSpc>
              <a:spcBef>
                <a:spcPts val="0"/>
              </a:spcBef>
              <a:spcAft>
                <a:spcPts val="0"/>
              </a:spcAft>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US" sz="1800" dirty="0"/>
          </a:p>
        </p:txBody>
      </p:sp>
      <p:sp>
        <p:nvSpPr>
          <p:cNvPr id="70" name="Text Placeholder 69">
            <a:extLst>
              <a:ext uri="{FF2B5EF4-FFF2-40B4-BE49-F238E27FC236}">
                <a16:creationId xmlns:a16="http://schemas.microsoft.com/office/drawing/2014/main" id="{25C9712B-794E-4F23-928A-FFCA310FE747}"/>
              </a:ext>
            </a:extLst>
          </p:cNvPr>
          <p:cNvSpPr>
            <a:spLocks noGrp="1"/>
          </p:cNvSpPr>
          <p:nvPr>
            <p:ph type="body" sz="quarter" idx="17"/>
          </p:nvPr>
        </p:nvSpPr>
        <p:spPr>
          <a:xfrm>
            <a:off x="7174106" y="4281017"/>
            <a:ext cx="4372935" cy="4220515"/>
          </a:xfrm>
        </p:spPr>
        <p:txBody>
          <a:bodyPr/>
          <a:lstStyle/>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pPr marL="457200" indent="-457200">
              <a:buFont typeface="+mj-lt"/>
              <a:buAutoNum type="arabicPeriod"/>
            </a:pPr>
            <a:endParaRPr lang="en-ZA" sz="2000"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endParaRPr lang="en-ZA" sz="2000" dirty="0">
              <a:solidFill>
                <a:schemeClr val="tx1"/>
              </a:solidFill>
              <a:latin typeface="Calibri" panose="020F0502020204030204" pitchFamily="34" charset="0"/>
              <a:cs typeface="Calibri" panose="020F0502020204030204" pitchFamily="34" charset="0"/>
            </a:endParaRPr>
          </a:p>
          <a:p>
            <a:pPr marL="457200" indent="-457200">
              <a:buFont typeface="+mj-lt"/>
              <a:buAutoNum type="arabicPeriod"/>
            </a:pPr>
            <a:endParaRPr lang="en-ZA" sz="2000" dirty="0">
              <a:solidFill>
                <a:schemeClr val="tx1"/>
              </a:solidFill>
              <a:latin typeface="Calibri" panose="020F0502020204030204" pitchFamily="34" charset="0"/>
              <a:cs typeface="Calibri" panose="020F0502020204030204" pitchFamily="34" charset="0"/>
            </a:endParaRPr>
          </a:p>
          <a:p>
            <a:endParaRPr lang="en-ZA" sz="2000" dirty="0">
              <a:solidFill>
                <a:schemeClr val="tx1"/>
              </a:solidFill>
              <a:latin typeface="Calibri" panose="020F0502020204030204" pitchFamily="34" charset="0"/>
              <a:cs typeface="Calibri" panose="020F0502020204030204" pitchFamily="34" charset="0"/>
            </a:endParaRPr>
          </a:p>
          <a:p>
            <a:endParaRPr lang="en-ZA" sz="2000" dirty="0">
              <a:solidFill>
                <a:schemeClr val="tx1"/>
              </a:solidFill>
              <a:latin typeface="Calibri" panose="020F0502020204030204" pitchFamily="34" charset="0"/>
              <a:cs typeface="Calibri" panose="020F0502020204030204" pitchFamily="34" charset="0"/>
            </a:endParaRPr>
          </a:p>
          <a:p>
            <a:r>
              <a:rPr lang="en-ZA" sz="2000" b="1" cap="none" dirty="0">
                <a:solidFill>
                  <a:schemeClr val="tx1"/>
                </a:solidFill>
                <a:latin typeface="Verdana" panose="020B0604030504040204" pitchFamily="34" charset="0"/>
                <a:ea typeface="Verdana" panose="020B0604030504040204" pitchFamily="34" charset="0"/>
                <a:cs typeface="Calibri" panose="020F0502020204030204" pitchFamily="34" charset="0"/>
              </a:rPr>
              <a:t>In Progress</a:t>
            </a:r>
            <a:r>
              <a:rPr lang="en-ZA" sz="2000" cap="none" dirty="0">
                <a:solidFill>
                  <a:schemeClr val="tx1"/>
                </a:solidFill>
                <a:latin typeface="Verdana" panose="020B0604030504040204" pitchFamily="34" charset="0"/>
                <a:ea typeface="Verdana" panose="020B0604030504040204" pitchFamily="34" charset="0"/>
                <a:cs typeface="Calibri" panose="020F0502020204030204" pitchFamily="34" charset="0"/>
              </a:rPr>
              <a:t>:</a:t>
            </a:r>
          </a:p>
          <a:p>
            <a:pPr marL="457200" indent="-457200">
              <a:spcBef>
                <a:spcPts val="0"/>
              </a:spcBef>
              <a:spcAft>
                <a:spcPts val="0"/>
              </a:spcAft>
              <a:buFont typeface="Arial" panose="020B0604020202020204" pitchFamily="34" charset="0"/>
              <a:buChar char="•"/>
            </a:pPr>
            <a:r>
              <a:rPr lang="en-ZA" sz="1800" cap="none" dirty="0">
                <a:solidFill>
                  <a:schemeClr val="tx1"/>
                </a:solidFill>
                <a:latin typeface="Verdana" panose="020B0604030504040204" pitchFamily="34" charset="0"/>
                <a:ea typeface="Verdana" panose="020B0604030504040204" pitchFamily="34" charset="0"/>
                <a:cs typeface="Calibri" panose="020F0502020204030204" pitchFamily="34" charset="0"/>
              </a:rPr>
              <a:t>Automating enrolment process</a:t>
            </a:r>
          </a:p>
          <a:p>
            <a:pPr marL="457200" indent="-457200">
              <a:spcBef>
                <a:spcPts val="0"/>
              </a:spcBef>
              <a:spcAft>
                <a:spcPts val="0"/>
              </a:spcAft>
              <a:buFont typeface="Arial" panose="020B0604020202020204" pitchFamily="34" charset="0"/>
              <a:buChar char="•"/>
            </a:pPr>
            <a:r>
              <a:rPr lang="en-ZA" sz="1800" cap="none" dirty="0">
                <a:solidFill>
                  <a:schemeClr val="tx1"/>
                </a:solidFill>
                <a:latin typeface="Verdana" panose="020B0604030504040204" pitchFamily="34" charset="0"/>
                <a:ea typeface="Verdana" panose="020B0604030504040204" pitchFamily="34" charset="0"/>
                <a:cs typeface="Calibri" panose="020F0502020204030204" pitchFamily="34" charset="0"/>
              </a:rPr>
              <a:t>MOU -&gt; Application</a:t>
            </a:r>
          </a:p>
          <a:p>
            <a:pPr marL="457200" indent="-457200">
              <a:spcBef>
                <a:spcPts val="0"/>
              </a:spcBef>
              <a:spcAft>
                <a:spcPts val="0"/>
              </a:spcAft>
              <a:buFont typeface="Arial" panose="020B0604020202020204" pitchFamily="34" charset="0"/>
              <a:buChar char="•"/>
            </a:pPr>
            <a:r>
              <a:rPr lang="en-ZA" sz="1800" cap="none" dirty="0">
                <a:solidFill>
                  <a:schemeClr val="tx1"/>
                </a:solidFill>
                <a:latin typeface="Verdana" panose="020B0604030504040204" pitchFamily="34" charset="0"/>
                <a:ea typeface="Verdana" panose="020B0604030504040204" pitchFamily="34" charset="0"/>
                <a:cs typeface="Calibri" panose="020F0502020204030204" pitchFamily="34" charset="0"/>
              </a:rPr>
              <a:t>Updating membership brochure</a:t>
            </a:r>
          </a:p>
          <a:p>
            <a:pPr marL="457200" indent="-457200">
              <a:spcBef>
                <a:spcPts val="0"/>
              </a:spcBef>
              <a:spcAft>
                <a:spcPts val="0"/>
              </a:spcAft>
              <a:buFont typeface="Arial" panose="020B0604020202020204" pitchFamily="34" charset="0"/>
              <a:buChar char="•"/>
            </a:pPr>
            <a:r>
              <a:rPr lang="en-ZA" sz="1800" cap="none" dirty="0">
                <a:solidFill>
                  <a:schemeClr val="tx1"/>
                </a:solidFill>
                <a:latin typeface="Verdana" panose="020B0604030504040204" pitchFamily="34" charset="0"/>
                <a:ea typeface="Verdana" panose="020B0604030504040204" pitchFamily="34" charset="0"/>
                <a:cs typeface="Calibri" panose="020F0502020204030204" pitchFamily="34" charset="0"/>
              </a:rPr>
              <a:t>Researching Ambassador program</a:t>
            </a:r>
          </a:p>
          <a:p>
            <a:pPr marL="457200" indent="-457200">
              <a:spcBef>
                <a:spcPts val="0"/>
              </a:spcBef>
              <a:spcAft>
                <a:spcPts val="0"/>
              </a:spcAft>
              <a:buFont typeface="Arial" panose="020B0604020202020204" pitchFamily="34" charset="0"/>
              <a:buChar char="•"/>
            </a:pPr>
            <a:r>
              <a:rPr lang="en-ZA" sz="1800" cap="none" dirty="0">
                <a:solidFill>
                  <a:schemeClr val="tx1"/>
                </a:solidFill>
                <a:latin typeface="Verdana" panose="020B0604030504040204" pitchFamily="34" charset="0"/>
                <a:ea typeface="Verdana" panose="020B0604030504040204" pitchFamily="34" charset="0"/>
                <a:cs typeface="Calibri" panose="020F0502020204030204" pitchFamily="34" charset="0"/>
              </a:rPr>
              <a:t>Expanding contact lists</a:t>
            </a:r>
          </a:p>
          <a:p>
            <a:pPr marL="457200" indent="-457200">
              <a:spcBef>
                <a:spcPts val="0"/>
              </a:spcBef>
              <a:spcAft>
                <a:spcPts val="0"/>
              </a:spcAft>
              <a:buFont typeface="Arial" panose="020B0604020202020204" pitchFamily="34" charset="0"/>
              <a:buChar char="•"/>
            </a:pPr>
            <a:r>
              <a:rPr lang="en-ZA" sz="1800" cap="none" dirty="0">
                <a:solidFill>
                  <a:schemeClr val="tx1"/>
                </a:solidFill>
                <a:latin typeface="Verdana" panose="020B0604030504040204" pitchFamily="34" charset="0"/>
                <a:ea typeface="Verdana" panose="020B0604030504040204" pitchFamily="34" charset="0"/>
                <a:cs typeface="Calibri" panose="020F0502020204030204" pitchFamily="34" charset="0"/>
              </a:rPr>
              <a:t>Identifying recognition programs</a:t>
            </a:r>
          </a:p>
          <a:p>
            <a:pPr marL="457200" indent="-457200">
              <a:spcBef>
                <a:spcPts val="0"/>
              </a:spcBef>
              <a:spcAft>
                <a:spcPts val="0"/>
              </a:spcAft>
              <a:buFont typeface="Arial" panose="020B0604020202020204" pitchFamily="34" charset="0"/>
              <a:buChar char="•"/>
            </a:pPr>
            <a:r>
              <a:rPr lang="en-ZA" sz="1800" cap="none" dirty="0">
                <a:solidFill>
                  <a:schemeClr val="tx1"/>
                </a:solidFill>
                <a:latin typeface="Verdana" panose="020B0604030504040204" pitchFamily="34" charset="0"/>
                <a:ea typeface="Verdana" panose="020B0604030504040204" pitchFamily="34" charset="0"/>
                <a:cs typeface="Calibri" panose="020F0502020204030204" pitchFamily="34" charset="0"/>
              </a:rPr>
              <a:t>Collaborating with counties on retention</a:t>
            </a:r>
          </a:p>
          <a:p>
            <a:pPr marL="457200" indent="-457200">
              <a:spcBef>
                <a:spcPts val="0"/>
              </a:spcBef>
              <a:spcAft>
                <a:spcPts val="0"/>
              </a:spcAft>
              <a:buFont typeface="Arial" panose="020B0604020202020204" pitchFamily="34" charset="0"/>
              <a:buChar char="•"/>
            </a:pPr>
            <a:r>
              <a:rPr lang="en-US" sz="1800" cap="none" dirty="0">
                <a:solidFill>
                  <a:schemeClr val="tx1"/>
                </a:solidFill>
                <a:effectLst/>
                <a:latin typeface="Verdana" panose="020B0604030504040204" pitchFamily="34" charset="0"/>
                <a:ea typeface="Calibri" panose="020F0502020204030204" pitchFamily="34" charset="0"/>
                <a:cs typeface="Calibri" panose="020F0502020204030204" pitchFamily="34" charset="0"/>
              </a:rPr>
              <a:t>Increasing direct communication with org leaders</a:t>
            </a:r>
            <a:endParaRPr lang="en-ZA" sz="1800"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457200" indent="-457200">
              <a:buFont typeface="+mj-lt"/>
              <a:buAutoNum type="arabicPeriod"/>
            </a:pPr>
            <a:endParaRPr lang="en-ZA" sz="2000"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pPr marL="457200" indent="-457200">
              <a:buFont typeface="+mj-lt"/>
              <a:buAutoNum type="arabicPeriod"/>
            </a:pPr>
            <a:endParaRPr lang="en-ZA" sz="2000" cap="none" dirty="0">
              <a:solidFill>
                <a:schemeClr val="tx1"/>
              </a:solidFill>
              <a:latin typeface="Verdana" panose="020B0604030504040204" pitchFamily="34" charset="0"/>
              <a:ea typeface="Verdana" panose="020B0604030504040204" pitchFamily="34" charset="0"/>
              <a:cs typeface="Calibri" panose="020F0502020204030204" pitchFamily="34" charset="0"/>
            </a:endParaRPr>
          </a:p>
          <a:p>
            <a:endParaRPr lang="en-ZA" sz="2000" dirty="0"/>
          </a:p>
          <a:p>
            <a:endParaRPr lang="en-ZA" sz="2000" dirty="0"/>
          </a:p>
          <a:p>
            <a:endParaRPr lang="en-ZA" dirty="0"/>
          </a:p>
          <a:p>
            <a:r>
              <a:rPr lang="en-ZA" dirty="0"/>
              <a:t>​</a:t>
            </a:r>
          </a:p>
        </p:txBody>
      </p:sp>
      <p:sp>
        <p:nvSpPr>
          <p:cNvPr id="85" name="Title 84">
            <a:extLst>
              <a:ext uri="{FF2B5EF4-FFF2-40B4-BE49-F238E27FC236}">
                <a16:creationId xmlns:a16="http://schemas.microsoft.com/office/drawing/2014/main" id="{583A8370-72B5-4ECE-B5E0-5B47654B2410}"/>
              </a:ext>
            </a:extLst>
          </p:cNvPr>
          <p:cNvSpPr>
            <a:spLocks noGrp="1"/>
          </p:cNvSpPr>
          <p:nvPr>
            <p:ph type="title"/>
          </p:nvPr>
        </p:nvSpPr>
        <p:spPr>
          <a:xfrm>
            <a:off x="4342885" y="535171"/>
            <a:ext cx="6961308" cy="1016633"/>
          </a:xfrm>
        </p:spPr>
        <p:txBody>
          <a:bodyPr>
            <a:normAutofit fontScale="90000"/>
          </a:bodyPr>
          <a:lstStyle/>
          <a:p>
            <a:r>
              <a:rPr lang="en-US" sz="4000" b="1" dirty="0">
                <a:latin typeface="Calibri" panose="020F0502020204030204" pitchFamily="34" charset="0"/>
                <a:cs typeface="Calibri" panose="020F0502020204030204" pitchFamily="34" charset="0"/>
              </a:rPr>
              <a:t>Current Organizational Membership</a:t>
            </a:r>
          </a:p>
        </p:txBody>
      </p:sp>
      <p:pic>
        <p:nvPicPr>
          <p:cNvPr id="7" name="Picture Placeholder 6" descr="Close-up of small fish in a tank">
            <a:extLst>
              <a:ext uri="{FF2B5EF4-FFF2-40B4-BE49-F238E27FC236}">
                <a16:creationId xmlns:a16="http://schemas.microsoft.com/office/drawing/2014/main" id="{7F91AB85-5258-1D21-46CD-949144988385}"/>
              </a:ext>
            </a:extLst>
          </p:cNvPr>
          <p:cNvPicPr>
            <a:picLocks noGrp="1" noChangeAspect="1"/>
          </p:cNvPicPr>
          <p:nvPr>
            <p:ph type="pic" sz="quarter" idx="16"/>
          </p:nvPr>
        </p:nvPicPr>
        <p:blipFill>
          <a:blip r:embed="rId3"/>
          <a:srcRect l="23744" r="23744"/>
          <a:stretch>
            <a:fillRect/>
          </a:stretch>
        </p:blipFill>
        <p:spPr>
          <a:xfrm>
            <a:off x="1" y="466725"/>
            <a:ext cx="3407078" cy="5924550"/>
          </a:xfrm>
        </p:spPr>
      </p:pic>
    </p:spTree>
    <p:extLst>
      <p:ext uri="{BB962C8B-B14F-4D97-AF65-F5344CB8AC3E}">
        <p14:creationId xmlns:p14="http://schemas.microsoft.com/office/powerpoint/2010/main" val="302587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8D6FD602-3113-4FC4-982F-15099614D2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15" name="Picture 14">
              <a:extLst>
                <a:ext uri="{FF2B5EF4-FFF2-40B4-BE49-F238E27FC236}">
                  <a16:creationId xmlns:a16="http://schemas.microsoft.com/office/drawing/2014/main" id="{8B8C81AF-BEDB-486F-AB26-181C63BF14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E08D8EF1-80CA-4FAD-BD38-F379CECC36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3C597F01-C100-429F-79F9-3B7108DEAE05}"/>
              </a:ext>
            </a:extLst>
          </p:cNvPr>
          <p:cNvSpPr>
            <a:spLocks noGrp="1"/>
          </p:cNvSpPr>
          <p:nvPr>
            <p:ph type="title"/>
          </p:nvPr>
        </p:nvSpPr>
        <p:spPr>
          <a:xfrm>
            <a:off x="882551" y="353826"/>
            <a:ext cx="10623331" cy="708410"/>
          </a:xfrm>
        </p:spPr>
        <p:txBody>
          <a:bodyPr>
            <a:normAutofit fontScale="90000"/>
          </a:bodyPr>
          <a:lstStyle/>
          <a:p>
            <a:pPr>
              <a:lnSpc>
                <a:spcPct val="90000"/>
              </a:lnSpc>
            </a:pPr>
            <a:r>
              <a:rPr lang="en-US" sz="3700" b="1" dirty="0">
                <a:latin typeface="Verdana" panose="020B0604030504040204" pitchFamily="34" charset="0"/>
                <a:ea typeface="Verdana" panose="020B0604030504040204" pitchFamily="34" charset="0"/>
              </a:rPr>
              <a:t>Goal 2:  Enhance MSSNY/CMS Collaboration</a:t>
            </a:r>
          </a:p>
        </p:txBody>
      </p:sp>
      <p:pic>
        <p:nvPicPr>
          <p:cNvPr id="7" name="Graphic 6" descr="Hierarchy">
            <a:extLst>
              <a:ext uri="{FF2B5EF4-FFF2-40B4-BE49-F238E27FC236}">
                <a16:creationId xmlns:a16="http://schemas.microsoft.com/office/drawing/2014/main" id="{B4F60358-F683-D3EE-E5F2-690857E955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001" y="1535257"/>
            <a:ext cx="3576565" cy="4163227"/>
          </a:xfrm>
          <a:prstGeom prst="rect">
            <a:avLst/>
          </a:prstGeom>
        </p:spPr>
      </p:pic>
      <p:sp>
        <p:nvSpPr>
          <p:cNvPr id="3" name="Content Placeholder 2">
            <a:extLst>
              <a:ext uri="{FF2B5EF4-FFF2-40B4-BE49-F238E27FC236}">
                <a16:creationId xmlns:a16="http://schemas.microsoft.com/office/drawing/2014/main" id="{C69FC0B8-6B83-C2A6-01D8-69CA1D54BD9C}"/>
              </a:ext>
            </a:extLst>
          </p:cNvPr>
          <p:cNvSpPr>
            <a:spLocks noGrp="1"/>
          </p:cNvSpPr>
          <p:nvPr>
            <p:ph idx="1"/>
          </p:nvPr>
        </p:nvSpPr>
        <p:spPr>
          <a:xfrm>
            <a:off x="4183117" y="1178819"/>
            <a:ext cx="7322765" cy="5562598"/>
          </a:xfrm>
        </p:spPr>
        <p:txBody>
          <a:bodyPr>
            <a:noAutofit/>
          </a:bodyPr>
          <a:lstStyle/>
          <a:p>
            <a:r>
              <a:rPr lang="en-US" sz="2400" dirty="0">
                <a:latin typeface="Verdana" panose="020B0604030504040204" pitchFamily="34" charset="0"/>
                <a:ea typeface="Verdana" panose="020B0604030504040204" pitchFamily="34" charset="0"/>
              </a:rPr>
              <a:t>MSSNY/CMS work together on proposal:  (by Q2 2024)</a:t>
            </a:r>
          </a:p>
          <a:p>
            <a:pPr lvl="1"/>
            <a:r>
              <a:rPr lang="en-US" dirty="0">
                <a:latin typeface="Verdana" panose="020B0604030504040204" pitchFamily="34" charset="0"/>
                <a:ea typeface="Verdana" panose="020B0604030504040204" pitchFamily="34" charset="0"/>
              </a:rPr>
              <a:t>MSSNY = Transparent admin/financial support + expertise, materials, training for CMSs</a:t>
            </a:r>
          </a:p>
          <a:p>
            <a:pPr lvl="1"/>
            <a:r>
              <a:rPr lang="en-US" dirty="0">
                <a:latin typeface="Verdana" panose="020B0604030504040204" pitchFamily="34" charset="0"/>
                <a:ea typeface="Verdana" panose="020B0604030504040204" pitchFamily="34" charset="0"/>
              </a:rPr>
              <a:t>CMSs = Focus on recruitment, engagement, retention of physician leaders.</a:t>
            </a:r>
          </a:p>
          <a:p>
            <a:r>
              <a:rPr lang="en-US" sz="2400" dirty="0">
                <a:latin typeface="Verdana" panose="020B0604030504040204" pitchFamily="34" charset="0"/>
                <a:ea typeface="Verdana" panose="020B0604030504040204" pitchFamily="34" charset="0"/>
              </a:rPr>
              <a:t> Survey other SMSs (by Q2 2024)</a:t>
            </a:r>
          </a:p>
          <a:p>
            <a:r>
              <a:rPr lang="en-US" sz="2400" dirty="0">
                <a:latin typeface="Verdana" panose="020B0604030504040204" pitchFamily="34" charset="0"/>
                <a:ea typeface="Verdana" panose="020B0604030504040204" pitchFamily="34" charset="0"/>
              </a:rPr>
              <a:t> Needs assessment of CMSs (by Q3 2024)</a:t>
            </a:r>
          </a:p>
          <a:p>
            <a:r>
              <a:rPr lang="en-US" sz="2400" dirty="0">
                <a:latin typeface="Verdana" panose="020B0604030504040204" pitchFamily="34" charset="0"/>
                <a:ea typeface="Verdana" panose="020B0604030504040204" pitchFamily="34" charset="0"/>
              </a:rPr>
              <a:t> Bring to leadership </a:t>
            </a:r>
          </a:p>
          <a:p>
            <a:r>
              <a:rPr lang="en-US" sz="2400" dirty="0">
                <a:latin typeface="Verdana" panose="020B0604030504040204" pitchFamily="34" charset="0"/>
                <a:ea typeface="Verdana" panose="020B0604030504040204" pitchFamily="34" charset="0"/>
              </a:rPr>
              <a:t> Implement in Stages</a:t>
            </a:r>
          </a:p>
        </p:txBody>
      </p:sp>
    </p:spTree>
    <p:extLst>
      <p:ext uri="{BB962C8B-B14F-4D97-AF65-F5344CB8AC3E}">
        <p14:creationId xmlns:p14="http://schemas.microsoft.com/office/powerpoint/2010/main" val="1952724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CEE0-AF33-4B8B-9622-2A50B4FD62C5}"/>
              </a:ext>
            </a:extLst>
          </p:cNvPr>
          <p:cNvSpPr>
            <a:spLocks noGrp="1"/>
          </p:cNvSpPr>
          <p:nvPr>
            <p:ph type="title"/>
          </p:nvPr>
        </p:nvSpPr>
        <p:spPr>
          <a:xfrm>
            <a:off x="172443" y="844972"/>
            <a:ext cx="5923557" cy="1774814"/>
          </a:xfrm>
        </p:spPr>
        <p:txBody>
          <a:bodyPr vert="horz" lIns="91440" tIns="45720" rIns="91440" bIns="45720" rtlCol="0" anchor="ctr">
            <a:normAutofit/>
          </a:bodyPr>
          <a:lstStyle/>
          <a:p>
            <a:r>
              <a:rPr lang="en-US" b="1" dirty="0">
                <a:latin typeface="Verdana" panose="020B0604030504040204" pitchFamily="34" charset="0"/>
                <a:ea typeface="Verdana" panose="020B0604030504040204" pitchFamily="34" charset="0"/>
              </a:rPr>
              <a:t>What can you do?</a:t>
            </a:r>
            <a:r>
              <a:rPr lang="en-US" dirty="0"/>
              <a:t>	</a:t>
            </a:r>
          </a:p>
        </p:txBody>
      </p:sp>
      <p:sp>
        <p:nvSpPr>
          <p:cNvPr id="3" name="Content Placeholder 2">
            <a:extLst>
              <a:ext uri="{FF2B5EF4-FFF2-40B4-BE49-F238E27FC236}">
                <a16:creationId xmlns:a16="http://schemas.microsoft.com/office/drawing/2014/main" id="{F0495D9B-1C30-46A7-AC78-0AD00F70BCAE}"/>
              </a:ext>
            </a:extLst>
          </p:cNvPr>
          <p:cNvSpPr>
            <a:spLocks noGrp="1"/>
          </p:cNvSpPr>
          <p:nvPr>
            <p:ph idx="1"/>
          </p:nvPr>
        </p:nvSpPr>
        <p:spPr>
          <a:xfrm>
            <a:off x="6019061" y="491222"/>
            <a:ext cx="6172939" cy="6073016"/>
          </a:xfrm>
        </p:spPr>
        <p:txBody>
          <a:bodyPr vert="horz" lIns="91440" tIns="45720" rIns="91440" bIns="45720" rtlCol="0" anchor="t">
            <a:noAutofit/>
          </a:bodyPr>
          <a:lstStyle/>
          <a:p>
            <a:pPr marL="342900" indent="-342900">
              <a:lnSpc>
                <a:spcPct val="90000"/>
              </a:lnSpc>
              <a:buFont typeface="Wingdings" panose="05000000000000000000" pitchFamily="2" charset="2"/>
              <a:buChar char="v"/>
            </a:pPr>
            <a:r>
              <a:rPr lang="en-US" sz="2400" b="1" dirty="0">
                <a:latin typeface="Verdana" panose="020B0604030504040204" pitchFamily="34" charset="0"/>
                <a:ea typeface="Verdana" panose="020B0604030504040204" pitchFamily="34" charset="0"/>
                <a:cs typeface="Calibri" panose="020F0502020204030204" pitchFamily="34" charset="0"/>
              </a:rPr>
              <a:t>Be welcoming! </a:t>
            </a:r>
          </a:p>
          <a:p>
            <a:pPr marL="342900" indent="-342900">
              <a:lnSpc>
                <a:spcPct val="90000"/>
              </a:lnSpc>
              <a:buFont typeface="Wingdings" panose="05000000000000000000" pitchFamily="2" charset="2"/>
              <a:buChar char="v"/>
            </a:pPr>
            <a:r>
              <a:rPr lang="en-US" sz="2400" b="1" dirty="0">
                <a:latin typeface="Verdana" panose="020B0604030504040204" pitchFamily="34" charset="0"/>
                <a:ea typeface="Verdana" panose="020B0604030504040204" pitchFamily="34" charset="0"/>
                <a:cs typeface="Calibri" panose="020F0502020204030204" pitchFamily="34" charset="0"/>
              </a:rPr>
              <a:t>Commit to calling new members. </a:t>
            </a:r>
          </a:p>
          <a:p>
            <a:pPr marL="342900" indent="-342900">
              <a:lnSpc>
                <a:spcPct val="90000"/>
              </a:lnSpc>
              <a:buFont typeface="Wingdings" panose="05000000000000000000" pitchFamily="2" charset="2"/>
              <a:buChar char="v"/>
            </a:pPr>
            <a:r>
              <a:rPr lang="en-US" sz="2400" b="1" dirty="0">
                <a:latin typeface="Verdana" panose="020B0604030504040204" pitchFamily="34" charset="0"/>
                <a:ea typeface="Verdana" panose="020B0604030504040204" pitchFamily="34" charset="0"/>
                <a:cs typeface="Calibri" panose="020F0502020204030204" pitchFamily="34" charset="0"/>
              </a:rPr>
              <a:t>Each recruit 5 new members in 2024.</a:t>
            </a:r>
          </a:p>
          <a:p>
            <a:pPr marL="342900" indent="-342900">
              <a:lnSpc>
                <a:spcPct val="90000"/>
              </a:lnSpc>
              <a:buFont typeface="Wingdings" panose="05000000000000000000" pitchFamily="2" charset="2"/>
              <a:buChar char="v"/>
            </a:pPr>
            <a:r>
              <a:rPr lang="en-US" sz="2400" b="1" dirty="0">
                <a:latin typeface="Verdana" panose="020B0604030504040204" pitchFamily="34" charset="0"/>
                <a:ea typeface="Verdana" panose="020B0604030504040204" pitchFamily="34" charset="0"/>
                <a:cs typeface="Calibri" panose="020F0502020204030204" pitchFamily="34" charset="0"/>
              </a:rPr>
              <a:t>Adopt a current group in your area. Get MSSNY on staff agendas regularly (see Troy/Valerie).</a:t>
            </a:r>
          </a:p>
          <a:p>
            <a:pPr marL="342900" indent="-342900">
              <a:lnSpc>
                <a:spcPct val="90000"/>
              </a:lnSpc>
              <a:buFont typeface="Wingdings" panose="05000000000000000000" pitchFamily="2" charset="2"/>
              <a:buChar char="v"/>
            </a:pPr>
            <a:r>
              <a:rPr lang="en-US" sz="2400" b="1" dirty="0">
                <a:latin typeface="Verdana" panose="020B0604030504040204" pitchFamily="34" charset="0"/>
                <a:ea typeface="Verdana" panose="020B0604030504040204" pitchFamily="34" charset="0"/>
                <a:cs typeface="Calibri" panose="020F0502020204030204" pitchFamily="34" charset="0"/>
              </a:rPr>
              <a:t>Recruit younger members then mentor them. Take interest.</a:t>
            </a:r>
          </a:p>
          <a:p>
            <a:pPr marL="342900" indent="-342900">
              <a:lnSpc>
                <a:spcPct val="90000"/>
              </a:lnSpc>
              <a:buFont typeface="Wingdings" panose="05000000000000000000" pitchFamily="2" charset="2"/>
              <a:buChar char="v"/>
            </a:pPr>
            <a:r>
              <a:rPr lang="en-US" sz="2400" b="1" dirty="0">
                <a:latin typeface="Verdana" panose="020B0604030504040204" pitchFamily="34" charset="0"/>
                <a:ea typeface="Verdana" panose="020B0604030504040204" pitchFamily="34" charset="0"/>
                <a:cs typeface="Calibri" panose="020F0502020204030204" pitchFamily="34" charset="0"/>
              </a:rPr>
              <a:t>If you identify benefits younger physicians need and want, inform staff.</a:t>
            </a:r>
          </a:p>
          <a:p>
            <a:pPr marL="342900" indent="-342900">
              <a:lnSpc>
                <a:spcPct val="90000"/>
              </a:lnSpc>
              <a:buFont typeface="Wingdings" panose="05000000000000000000" pitchFamily="2" charset="2"/>
              <a:buChar char="v"/>
            </a:pPr>
            <a:r>
              <a:rPr lang="en-US" sz="2400" b="1" dirty="0">
                <a:latin typeface="Verdana" panose="020B0604030504040204" pitchFamily="34" charset="0"/>
                <a:ea typeface="Verdana" panose="020B0604030504040204" pitchFamily="34" charset="0"/>
                <a:cs typeface="Calibri" panose="020F0502020204030204" pitchFamily="34" charset="0"/>
              </a:rPr>
              <a:t>Recruit colleagues who are the same age (or older) as well.  </a:t>
            </a:r>
          </a:p>
          <a:p>
            <a:pPr marL="285750" indent="-285750">
              <a:lnSpc>
                <a:spcPct val="90000"/>
              </a:lnSpc>
              <a:buFont typeface="Arial"/>
              <a:buChar char="•"/>
            </a:pPr>
            <a:endParaRPr lang="en-US" sz="2400" b="1" dirty="0">
              <a:latin typeface="Verdana" panose="020B0604030504040204" pitchFamily="34" charset="0"/>
              <a:ea typeface="Verdana" panose="020B0604030504040204" pitchFamily="34" charset="0"/>
            </a:endParaRPr>
          </a:p>
          <a:p>
            <a:pPr marL="285750" indent="-285750">
              <a:lnSpc>
                <a:spcPct val="90000"/>
              </a:lnSpc>
              <a:buFont typeface="Arial"/>
              <a:buChar char="•"/>
            </a:pPr>
            <a:endParaRPr lang="en-US" sz="2000" dirty="0"/>
          </a:p>
          <a:p>
            <a:pPr>
              <a:lnSpc>
                <a:spcPct val="90000"/>
              </a:lnSpc>
              <a:buFont typeface="Arial"/>
              <a:buChar char="•"/>
            </a:pPr>
            <a:endParaRPr lang="en-US" sz="2000" dirty="0"/>
          </a:p>
        </p:txBody>
      </p:sp>
      <p:pic>
        <p:nvPicPr>
          <p:cNvPr id="7" name="Picture Placeholder 6" descr="A stethoscope ">
            <a:extLst>
              <a:ext uri="{FF2B5EF4-FFF2-40B4-BE49-F238E27FC236}">
                <a16:creationId xmlns:a16="http://schemas.microsoft.com/office/drawing/2014/main" id="{7F61309D-C856-4938-ADC7-424523E494C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30286" r="5" b="5"/>
          <a:stretch/>
        </p:blipFill>
        <p:spPr>
          <a:xfrm>
            <a:off x="3134221" y="2468521"/>
            <a:ext cx="2229372" cy="2418902"/>
          </a:xfrm>
          <a:prstGeom prst="rect">
            <a:avLst/>
          </a:prstGeom>
          <a:ln w="57150" cmpd="thickThin">
            <a:solidFill>
              <a:schemeClr val="tx1">
                <a:lumMod val="50000"/>
                <a:lumOff val="50000"/>
              </a:schemeClr>
            </a:solidFill>
            <a:miter lim="800000"/>
          </a:ln>
        </p:spPr>
      </p:pic>
      <p:pic>
        <p:nvPicPr>
          <p:cNvPr id="9" name="Picture Placeholder 8" descr="Doctors in surgery">
            <a:extLst>
              <a:ext uri="{FF2B5EF4-FFF2-40B4-BE49-F238E27FC236}">
                <a16:creationId xmlns:a16="http://schemas.microsoft.com/office/drawing/2014/main" id="{945B1BB8-49E7-4A38-B10A-734F467CE26E}"/>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r="4" b="29626"/>
          <a:stretch/>
        </p:blipFill>
        <p:spPr>
          <a:xfrm>
            <a:off x="467025" y="2468521"/>
            <a:ext cx="2216907" cy="2418902"/>
          </a:xfrm>
          <a:prstGeom prst="rect">
            <a:avLst/>
          </a:prstGeom>
          <a:ln w="57150" cmpd="thickThin">
            <a:solidFill>
              <a:schemeClr val="tx1">
                <a:lumMod val="50000"/>
                <a:lumOff val="50000"/>
              </a:schemeClr>
            </a:solidFill>
            <a:miter lim="800000"/>
          </a:ln>
        </p:spPr>
      </p:pic>
      <p:sp>
        <p:nvSpPr>
          <p:cNvPr id="11" name="Footer Placeholder 10">
            <a:extLst>
              <a:ext uri="{FF2B5EF4-FFF2-40B4-BE49-F238E27FC236}">
                <a16:creationId xmlns:a16="http://schemas.microsoft.com/office/drawing/2014/main" id="{6AA17CD5-6A6E-4EE4-BD68-9B358654D56D}"/>
              </a:ext>
            </a:extLst>
          </p:cNvPr>
          <p:cNvSpPr>
            <a:spLocks noGrp="1"/>
          </p:cNvSpPr>
          <p:nvPr>
            <p:ph type="ftr" sz="quarter" idx="11"/>
          </p:nvPr>
        </p:nvSpPr>
        <p:spPr>
          <a:xfrm>
            <a:off x="1" y="6564238"/>
            <a:ext cx="2216907" cy="293762"/>
          </a:xfrm>
        </p:spPr>
        <p:txBody>
          <a:bodyPr vert="horz" lIns="91440" tIns="45720" rIns="91440" bIns="45720" rtlCol="0" anchor="ctr">
            <a:normAutofit/>
          </a:bodyPr>
          <a:lstStyle/>
          <a:p>
            <a:r>
              <a:rPr lang="en-US" dirty="0">
                <a:latin typeface="Seaford" panose="00000500000000000000" pitchFamily="2" charset="0"/>
                <a:cs typeface="Calibri" panose="020F0502020204030204" pitchFamily="34" charset="0"/>
              </a:rPr>
              <a:t>MEMBERSHIP CONUNDRUM</a:t>
            </a:r>
          </a:p>
        </p:txBody>
      </p:sp>
      <p:sp>
        <p:nvSpPr>
          <p:cNvPr id="10" name="Date Placeholder 9">
            <a:extLst>
              <a:ext uri="{FF2B5EF4-FFF2-40B4-BE49-F238E27FC236}">
                <a16:creationId xmlns:a16="http://schemas.microsoft.com/office/drawing/2014/main" id="{0DFAC773-B88D-4D58-9F49-43222F2F2EE7}"/>
              </a:ext>
            </a:extLst>
          </p:cNvPr>
          <p:cNvSpPr>
            <a:spLocks noGrp="1"/>
          </p:cNvSpPr>
          <p:nvPr>
            <p:ph type="dt" sz="half" idx="10"/>
          </p:nvPr>
        </p:nvSpPr>
        <p:spPr>
          <a:xfrm>
            <a:off x="10439626" y="6564238"/>
            <a:ext cx="1600200" cy="279400"/>
          </a:xfrm>
        </p:spPr>
        <p:txBody>
          <a:bodyPr vert="horz" lIns="91440" tIns="45720" rIns="91440" bIns="45720" rtlCol="0" anchor="ctr">
            <a:normAutofit/>
          </a:bodyPr>
          <a:lstStyle/>
          <a:p>
            <a:pPr algn="r">
              <a:spcAft>
                <a:spcPts val="600"/>
              </a:spcAft>
            </a:pPr>
            <a:r>
              <a:rPr lang="en-US" b="0" i="0" kern="1200" dirty="0">
                <a:solidFill>
                  <a:schemeClr val="tx1"/>
                </a:solidFill>
                <a:effectLst/>
                <a:latin typeface="+mn-lt"/>
                <a:ea typeface="+mn-ea"/>
                <a:cs typeface="+mn-cs"/>
              </a:rPr>
              <a:t>1/18/24</a:t>
            </a:r>
          </a:p>
        </p:txBody>
      </p:sp>
    </p:spTree>
    <p:extLst>
      <p:ext uri="{BB962C8B-B14F-4D97-AF65-F5344CB8AC3E}">
        <p14:creationId xmlns:p14="http://schemas.microsoft.com/office/powerpoint/2010/main" val="1210801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227771-6931-4829-9487-85B9A3EFA853}"/>
              </a:ext>
            </a:extLst>
          </p:cNvPr>
          <p:cNvSpPr>
            <a:spLocks noGrp="1"/>
          </p:cNvSpPr>
          <p:nvPr>
            <p:ph type="dt" sz="half" idx="10"/>
          </p:nvPr>
        </p:nvSpPr>
        <p:spPr>
          <a:xfrm>
            <a:off x="101600" y="6473499"/>
            <a:ext cx="2636520" cy="365125"/>
          </a:xfrm>
        </p:spPr>
        <p:txBody>
          <a:bodyPr/>
          <a:lstStyle/>
          <a:p>
            <a:r>
              <a:rPr lang="en-US" dirty="0">
                <a:latin typeface="Seaford" panose="00000500000000000000" pitchFamily="2" charset="0"/>
                <a:cs typeface="Calibri" panose="020F0502020204030204" pitchFamily="34" charset="0"/>
              </a:rPr>
              <a:t>MEMBERSHIP CONUNDRUM</a:t>
            </a:r>
          </a:p>
        </p:txBody>
      </p:sp>
      <p:sp>
        <p:nvSpPr>
          <p:cNvPr id="4" name="Slide Number Placeholder 3">
            <a:extLst>
              <a:ext uri="{FF2B5EF4-FFF2-40B4-BE49-F238E27FC236}">
                <a16:creationId xmlns:a16="http://schemas.microsoft.com/office/drawing/2014/main" id="{0D2F8115-4311-4DBF-88A0-8C9B56B70ABB}"/>
              </a:ext>
            </a:extLst>
          </p:cNvPr>
          <p:cNvSpPr>
            <a:spLocks noGrp="1"/>
          </p:cNvSpPr>
          <p:nvPr>
            <p:ph type="sldNum" sz="quarter" idx="12"/>
          </p:nvPr>
        </p:nvSpPr>
        <p:spPr>
          <a:xfrm>
            <a:off x="10505440" y="6473498"/>
            <a:ext cx="848360" cy="365125"/>
          </a:xfrm>
        </p:spPr>
        <p:txBody>
          <a:bodyPr/>
          <a:lstStyle/>
          <a:p>
            <a:r>
              <a:rPr lang="en-US" dirty="0"/>
              <a:t>1/18/24</a:t>
            </a:r>
          </a:p>
        </p:txBody>
      </p:sp>
      <p:sp>
        <p:nvSpPr>
          <p:cNvPr id="239" name="Title 238">
            <a:extLst>
              <a:ext uri="{FF2B5EF4-FFF2-40B4-BE49-F238E27FC236}">
                <a16:creationId xmlns:a16="http://schemas.microsoft.com/office/drawing/2014/main" id="{20C2B32A-DDA7-44A1-817F-485EA7BBAB62}"/>
              </a:ext>
            </a:extLst>
          </p:cNvPr>
          <p:cNvSpPr>
            <a:spLocks noGrp="1"/>
          </p:cNvSpPr>
          <p:nvPr>
            <p:ph type="title"/>
          </p:nvPr>
        </p:nvSpPr>
        <p:spPr/>
        <p:txBody>
          <a:bodyPr>
            <a:normAutofit fontScale="90000"/>
          </a:bodyPr>
          <a:lstStyle/>
          <a:p>
            <a:r>
              <a:rPr lang="en-US" b="1" dirty="0"/>
              <a:t>What Can You Do?  Be a Liaison</a:t>
            </a:r>
            <a:br>
              <a:rPr lang="en-US" dirty="0"/>
            </a:br>
            <a:endParaRPr lang="en-US" dirty="0"/>
          </a:p>
        </p:txBody>
      </p:sp>
      <p:graphicFrame>
        <p:nvGraphicFramePr>
          <p:cNvPr id="3" name="Table 2">
            <a:extLst>
              <a:ext uri="{FF2B5EF4-FFF2-40B4-BE49-F238E27FC236}">
                <a16:creationId xmlns:a16="http://schemas.microsoft.com/office/drawing/2014/main" id="{68B175E1-5752-DF06-B6CC-50D519A48AA5}"/>
              </a:ext>
            </a:extLst>
          </p:cNvPr>
          <p:cNvGraphicFramePr>
            <a:graphicFrameLocks noGrp="1"/>
          </p:cNvGraphicFramePr>
          <p:nvPr/>
        </p:nvGraphicFramePr>
        <p:xfrm>
          <a:off x="1868466" y="1888510"/>
          <a:ext cx="8455068" cy="3751546"/>
        </p:xfrm>
        <a:graphic>
          <a:graphicData uri="http://schemas.openxmlformats.org/drawingml/2006/table">
            <a:tbl>
              <a:tblPr>
                <a:tableStyleId>{5C22544A-7EE6-4342-B048-85BDC9FD1C3A}</a:tableStyleId>
              </a:tblPr>
              <a:tblGrid>
                <a:gridCol w="5944169">
                  <a:extLst>
                    <a:ext uri="{9D8B030D-6E8A-4147-A177-3AD203B41FA5}">
                      <a16:colId xmlns:a16="http://schemas.microsoft.com/office/drawing/2014/main" val="2901449267"/>
                    </a:ext>
                  </a:extLst>
                </a:gridCol>
                <a:gridCol w="2510899">
                  <a:extLst>
                    <a:ext uri="{9D8B030D-6E8A-4147-A177-3AD203B41FA5}">
                      <a16:colId xmlns:a16="http://schemas.microsoft.com/office/drawing/2014/main" val="381409576"/>
                    </a:ext>
                  </a:extLst>
                </a:gridCol>
              </a:tblGrid>
              <a:tr h="468943">
                <a:tc>
                  <a:txBody>
                    <a:bodyPr/>
                    <a:lstStyle/>
                    <a:p>
                      <a:pPr algn="l" fontAlgn="b"/>
                      <a:r>
                        <a:rPr lang="en-US" sz="2400" b="1" u="none" strike="noStrike" dirty="0">
                          <a:effectLst/>
                        </a:rPr>
                        <a:t>Current Institutional Members</a:t>
                      </a:r>
                      <a:endParaRPr lang="en-US" sz="24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2400" b="1" u="none" strike="noStrike" dirty="0">
                          <a:effectLst/>
                        </a:rPr>
                        <a:t>District(s)</a:t>
                      </a:r>
                      <a:endParaRPr lang="en-US" sz="24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98353730"/>
                  </a:ext>
                </a:extLst>
              </a:tr>
              <a:tr h="363053">
                <a:tc>
                  <a:txBody>
                    <a:bodyPr/>
                    <a:lstStyle/>
                    <a:p>
                      <a:pPr algn="l" fontAlgn="ctr"/>
                      <a:r>
                        <a:rPr lang="en-US" sz="2000" u="none" strike="noStrike" dirty="0">
                          <a:effectLst/>
                        </a:rPr>
                        <a:t>Bassett Healthcare</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dirty="0">
                          <a:effectLst/>
                        </a:rPr>
                        <a:t>6</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805197548"/>
                  </a:ext>
                </a:extLst>
              </a:tr>
              <a:tr h="363053">
                <a:tc>
                  <a:txBody>
                    <a:bodyPr/>
                    <a:lstStyle/>
                    <a:p>
                      <a:pPr algn="l" fontAlgn="ctr"/>
                      <a:r>
                        <a:rPr lang="en-US" sz="2000" u="none" strike="noStrike" dirty="0">
                          <a:effectLst/>
                        </a:rPr>
                        <a:t>Coalition of Asian-American IPA (CAIPA)</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a:effectLst/>
                        </a:rPr>
                        <a:t>1 &amp; 2</a:t>
                      </a:r>
                      <a:endParaRPr lang="en-US" sz="20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95260994"/>
                  </a:ext>
                </a:extLst>
              </a:tr>
              <a:tr h="363053">
                <a:tc>
                  <a:txBody>
                    <a:bodyPr/>
                    <a:lstStyle/>
                    <a:p>
                      <a:pPr algn="l" fontAlgn="ctr"/>
                      <a:r>
                        <a:rPr lang="en-US" sz="2000" u="none" strike="noStrike" dirty="0">
                          <a:effectLst/>
                        </a:rPr>
                        <a:t>LIJ/NSUH (Northwell Health)</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dirty="0">
                          <a:effectLst/>
                        </a:rPr>
                        <a:t>1 &amp; 2</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49618811"/>
                  </a:ext>
                </a:extLst>
              </a:tr>
              <a:tr h="363053">
                <a:tc>
                  <a:txBody>
                    <a:bodyPr/>
                    <a:lstStyle/>
                    <a:p>
                      <a:pPr algn="l" fontAlgn="ctr"/>
                      <a:r>
                        <a:rPr lang="en-US" sz="2000" u="none" strike="noStrike" dirty="0">
                          <a:effectLst/>
                        </a:rPr>
                        <a:t>Long Island Community Hospital</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a:effectLst/>
                        </a:rPr>
                        <a:t>2</a:t>
                      </a:r>
                      <a:endParaRPr lang="en-US" sz="20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16047769"/>
                  </a:ext>
                </a:extLst>
              </a:tr>
              <a:tr h="363053">
                <a:tc>
                  <a:txBody>
                    <a:bodyPr/>
                    <a:lstStyle/>
                    <a:p>
                      <a:pPr algn="l" fontAlgn="ctr"/>
                      <a:r>
                        <a:rPr lang="en-US" sz="2000" u="none" strike="noStrike" dirty="0">
                          <a:effectLst/>
                        </a:rPr>
                        <a:t>Northern Westchester Hospital</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a:effectLst/>
                        </a:rPr>
                        <a:t>9</a:t>
                      </a:r>
                      <a:endParaRPr lang="en-US" sz="20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499594870"/>
                  </a:ext>
                </a:extLst>
              </a:tr>
              <a:tr h="363053">
                <a:tc>
                  <a:txBody>
                    <a:bodyPr/>
                    <a:lstStyle/>
                    <a:p>
                      <a:pPr algn="l" fontAlgn="ctr"/>
                      <a:r>
                        <a:rPr lang="en-US" sz="2000" u="none" strike="noStrike" dirty="0">
                          <a:effectLst/>
                        </a:rPr>
                        <a:t>NY Presbyterian Brooklyn Methodist</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44706093"/>
                  </a:ext>
                </a:extLst>
              </a:tr>
              <a:tr h="363053">
                <a:tc>
                  <a:txBody>
                    <a:bodyPr/>
                    <a:lstStyle/>
                    <a:p>
                      <a:pPr algn="l" fontAlgn="ctr"/>
                      <a:r>
                        <a:rPr lang="en-US" sz="2000" u="none" strike="noStrike" dirty="0">
                          <a:effectLst/>
                        </a:rPr>
                        <a:t>Orleans Community Health</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a:effectLst/>
                        </a:rPr>
                        <a:t>8</a:t>
                      </a:r>
                      <a:endParaRPr lang="en-US" sz="20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54267159"/>
                  </a:ext>
                </a:extLst>
              </a:tr>
              <a:tr h="363053">
                <a:tc>
                  <a:txBody>
                    <a:bodyPr/>
                    <a:lstStyle/>
                    <a:p>
                      <a:pPr algn="l" fontAlgn="ctr"/>
                      <a:r>
                        <a:rPr lang="en-US" sz="2000" u="none" strike="noStrike" dirty="0">
                          <a:effectLst/>
                        </a:rPr>
                        <a:t>St. Peters Health Partners Med. Assoc. </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dirty="0">
                          <a:effectLst/>
                        </a:rPr>
                        <a:t>3</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924213676"/>
                  </a:ext>
                </a:extLst>
              </a:tr>
              <a:tr h="378179">
                <a:tc>
                  <a:txBody>
                    <a:bodyPr/>
                    <a:lstStyle/>
                    <a:p>
                      <a:pPr algn="l" fontAlgn="ctr"/>
                      <a:r>
                        <a:rPr lang="en-US" sz="2000" u="none" strike="noStrike" dirty="0">
                          <a:effectLst/>
                        </a:rPr>
                        <a:t>Upstate Medical</a:t>
                      </a:r>
                      <a:endParaRPr lang="en-US" sz="20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2000" u="none" strike="noStrike" dirty="0">
                          <a:effectLst/>
                        </a:rPr>
                        <a:t>5</a:t>
                      </a:r>
                      <a:endParaRPr lang="en-US" sz="20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52159798"/>
                  </a:ext>
                </a:extLst>
              </a:tr>
            </a:tbl>
          </a:graphicData>
        </a:graphic>
      </p:graphicFrame>
    </p:spTree>
    <p:extLst>
      <p:ext uri="{BB962C8B-B14F-4D97-AF65-F5344CB8AC3E}">
        <p14:creationId xmlns:p14="http://schemas.microsoft.com/office/powerpoint/2010/main" val="190835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10058400" cy="3892168"/>
          </a:xfrm>
        </p:spPr>
        <p:txBody>
          <a:bodyPr anchor="ctr">
            <a:normAutofit/>
          </a:bodyPr>
          <a:lstStyle/>
          <a:p>
            <a:pPr lvl="0"/>
            <a:r>
              <a:rPr lang="en-US" sz="4800" i="1">
                <a:solidFill>
                  <a:srgbClr val="FFFFFF"/>
                </a:solidFill>
              </a:rPr>
              <a:t>Your best quote that reflects your approach… “It’s one small step for man, one giant leap for mankind.”</a:t>
            </a:r>
            <a:endParaRPr lang="en-US" sz="4800" i="1" dirty="0">
              <a:solidFill>
                <a:srgbClr val="FFFFFF"/>
              </a:solidFill>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a:solidFill>
                  <a:srgbClr val="FFFFFF"/>
                </a:solidFill>
              </a:rPr>
              <a:t>- Neil Armstrong</a:t>
            </a:r>
          </a:p>
        </p:txBody>
      </p:sp>
      <p:pic>
        <p:nvPicPr>
          <p:cNvPr id="1026" name="Picture 2" descr="14 Inspirational Quotes on Strategy Execution | Khorus">
            <a:extLst>
              <a:ext uri="{FF2B5EF4-FFF2-40B4-BE49-F238E27FC236}">
                <a16:creationId xmlns:a16="http://schemas.microsoft.com/office/drawing/2014/main" id="{CFC47D5D-A108-4E72-B635-BA139CF2D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200025"/>
            <a:ext cx="11868149"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1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227771-6931-4829-9487-85B9A3EFA853}"/>
              </a:ext>
            </a:extLst>
          </p:cNvPr>
          <p:cNvSpPr>
            <a:spLocks noGrp="1"/>
          </p:cNvSpPr>
          <p:nvPr>
            <p:ph type="dt" sz="half" idx="10"/>
          </p:nvPr>
        </p:nvSpPr>
        <p:spPr>
          <a:xfrm>
            <a:off x="101600" y="6473499"/>
            <a:ext cx="2636520" cy="365125"/>
          </a:xfrm>
        </p:spPr>
        <p:txBody>
          <a:bodyPr/>
          <a:lstStyle/>
          <a:p>
            <a:r>
              <a:rPr lang="en-US" dirty="0">
                <a:latin typeface="Seaford" panose="00000500000000000000" pitchFamily="2" charset="0"/>
                <a:cs typeface="Calibri" panose="020F0502020204030204" pitchFamily="34" charset="0"/>
              </a:rPr>
              <a:t>MEMBERSHIP CONUNDRUM</a:t>
            </a:r>
          </a:p>
        </p:txBody>
      </p:sp>
      <p:sp>
        <p:nvSpPr>
          <p:cNvPr id="4" name="Slide Number Placeholder 3">
            <a:extLst>
              <a:ext uri="{FF2B5EF4-FFF2-40B4-BE49-F238E27FC236}">
                <a16:creationId xmlns:a16="http://schemas.microsoft.com/office/drawing/2014/main" id="{0D2F8115-4311-4DBF-88A0-8C9B56B70ABB}"/>
              </a:ext>
            </a:extLst>
          </p:cNvPr>
          <p:cNvSpPr>
            <a:spLocks noGrp="1"/>
          </p:cNvSpPr>
          <p:nvPr>
            <p:ph type="sldNum" sz="quarter" idx="12"/>
          </p:nvPr>
        </p:nvSpPr>
        <p:spPr>
          <a:xfrm>
            <a:off x="10505440" y="6473498"/>
            <a:ext cx="848360" cy="365125"/>
          </a:xfrm>
        </p:spPr>
        <p:txBody>
          <a:bodyPr/>
          <a:lstStyle/>
          <a:p>
            <a:r>
              <a:rPr lang="en-US" dirty="0"/>
              <a:t>1/18/24</a:t>
            </a:r>
          </a:p>
        </p:txBody>
      </p:sp>
      <p:sp>
        <p:nvSpPr>
          <p:cNvPr id="239" name="Title 238">
            <a:extLst>
              <a:ext uri="{FF2B5EF4-FFF2-40B4-BE49-F238E27FC236}">
                <a16:creationId xmlns:a16="http://schemas.microsoft.com/office/drawing/2014/main" id="{20C2B32A-DDA7-44A1-817F-485EA7BBAB62}"/>
              </a:ext>
            </a:extLst>
          </p:cNvPr>
          <p:cNvSpPr>
            <a:spLocks noGrp="1"/>
          </p:cNvSpPr>
          <p:nvPr>
            <p:ph type="title"/>
          </p:nvPr>
        </p:nvSpPr>
        <p:spPr/>
        <p:txBody>
          <a:bodyPr>
            <a:normAutofit fontScale="90000"/>
          </a:bodyPr>
          <a:lstStyle/>
          <a:p>
            <a:r>
              <a:rPr lang="en-US" b="1" dirty="0"/>
              <a:t>What Can You Do?  Be a Liaison</a:t>
            </a:r>
            <a:br>
              <a:rPr lang="en-US" dirty="0"/>
            </a:br>
            <a:endParaRPr lang="en-US" dirty="0"/>
          </a:p>
        </p:txBody>
      </p:sp>
      <p:graphicFrame>
        <p:nvGraphicFramePr>
          <p:cNvPr id="6" name="Table 5">
            <a:extLst>
              <a:ext uri="{FF2B5EF4-FFF2-40B4-BE49-F238E27FC236}">
                <a16:creationId xmlns:a16="http://schemas.microsoft.com/office/drawing/2014/main" id="{D9BA7AB2-0D98-AFC2-E449-974F12C48EEE}"/>
              </a:ext>
            </a:extLst>
          </p:cNvPr>
          <p:cNvGraphicFramePr>
            <a:graphicFrameLocks noGrp="1"/>
          </p:cNvGraphicFramePr>
          <p:nvPr/>
        </p:nvGraphicFramePr>
        <p:xfrm>
          <a:off x="1799617" y="1488332"/>
          <a:ext cx="8550613" cy="4985157"/>
        </p:xfrm>
        <a:graphic>
          <a:graphicData uri="http://schemas.openxmlformats.org/drawingml/2006/table">
            <a:tbl>
              <a:tblPr>
                <a:tableStyleId>{5C22544A-7EE6-4342-B048-85BDC9FD1C3A}</a:tableStyleId>
              </a:tblPr>
              <a:tblGrid>
                <a:gridCol w="6681795">
                  <a:extLst>
                    <a:ext uri="{9D8B030D-6E8A-4147-A177-3AD203B41FA5}">
                      <a16:colId xmlns:a16="http://schemas.microsoft.com/office/drawing/2014/main" val="2280201371"/>
                    </a:ext>
                  </a:extLst>
                </a:gridCol>
                <a:gridCol w="1868818">
                  <a:extLst>
                    <a:ext uri="{9D8B030D-6E8A-4147-A177-3AD203B41FA5}">
                      <a16:colId xmlns:a16="http://schemas.microsoft.com/office/drawing/2014/main" val="1303846126"/>
                    </a:ext>
                  </a:extLst>
                </a:gridCol>
              </a:tblGrid>
              <a:tr h="350309">
                <a:tc>
                  <a:txBody>
                    <a:bodyPr/>
                    <a:lstStyle/>
                    <a:p>
                      <a:pPr algn="ctr" fontAlgn="b"/>
                      <a:r>
                        <a:rPr lang="en-US" sz="1900" b="1" u="none" strike="noStrike" dirty="0">
                          <a:effectLst/>
                        </a:rPr>
                        <a:t>CURRENT GROUP MEMBERS</a:t>
                      </a:r>
                      <a:endParaRPr lang="en-US" sz="1900" b="1" i="0" u="none" strike="noStrike" dirty="0">
                        <a:solidFill>
                          <a:srgbClr val="000000"/>
                        </a:solidFill>
                        <a:effectLst/>
                        <a:latin typeface="Aptos Narrow" panose="020B0004020202020204" pitchFamily="34" charset="0"/>
                      </a:endParaRPr>
                    </a:p>
                  </a:txBody>
                  <a:tcPr marL="5880" marR="5880" marT="5880" marB="0" anchor="b"/>
                </a:tc>
                <a:tc>
                  <a:txBody>
                    <a:bodyPr/>
                    <a:lstStyle/>
                    <a:p>
                      <a:pPr algn="ctr" fontAlgn="b"/>
                      <a:r>
                        <a:rPr lang="en-US" sz="1900" b="1" u="none" strike="noStrike" dirty="0">
                          <a:effectLst/>
                        </a:rPr>
                        <a:t>DISTRICT(S)</a:t>
                      </a:r>
                      <a:endParaRPr lang="en-US" sz="1900" b="1" i="0" u="none" strike="noStrike" dirty="0">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2476334696"/>
                  </a:ext>
                </a:extLst>
              </a:tr>
              <a:tr h="289678">
                <a:tc>
                  <a:txBody>
                    <a:bodyPr/>
                    <a:lstStyle/>
                    <a:p>
                      <a:pPr algn="l" fontAlgn="ctr"/>
                      <a:r>
                        <a:rPr lang="en-US" sz="1500" u="none" strike="noStrike">
                          <a:effectLst/>
                        </a:rPr>
                        <a:t>Albany Gastro – Albany</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3</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924029872"/>
                  </a:ext>
                </a:extLst>
              </a:tr>
              <a:tr h="289678">
                <a:tc>
                  <a:txBody>
                    <a:bodyPr/>
                    <a:lstStyle/>
                    <a:p>
                      <a:pPr algn="l" fontAlgn="ctr"/>
                      <a:r>
                        <a:rPr lang="en-US" sz="1500" u="none" strike="noStrike">
                          <a:effectLst/>
                        </a:rPr>
                        <a:t>General Physicians PPC – Erie</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8</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3111826574"/>
                  </a:ext>
                </a:extLst>
              </a:tr>
              <a:tr h="289678">
                <a:tc>
                  <a:txBody>
                    <a:bodyPr/>
                    <a:lstStyle/>
                    <a:p>
                      <a:pPr algn="l" fontAlgn="ctr"/>
                      <a:r>
                        <a:rPr lang="en-US" sz="1500" u="none" strike="noStrike">
                          <a:effectLst/>
                        </a:rPr>
                        <a:t>Hudson Headwaters Health Network (no discount) - Warren </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4</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2718309745"/>
                  </a:ext>
                </a:extLst>
              </a:tr>
              <a:tr h="289678">
                <a:tc>
                  <a:txBody>
                    <a:bodyPr/>
                    <a:lstStyle/>
                    <a:p>
                      <a:pPr algn="l" fontAlgn="ctr"/>
                      <a:r>
                        <a:rPr lang="en-US" sz="1500" u="none" strike="noStrike">
                          <a:effectLst/>
                        </a:rPr>
                        <a:t>Integrated Medical Professions – Long Island</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1&amp;2</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3648149746"/>
                  </a:ext>
                </a:extLst>
              </a:tr>
              <a:tr h="289678">
                <a:tc>
                  <a:txBody>
                    <a:bodyPr/>
                    <a:lstStyle/>
                    <a:p>
                      <a:pPr algn="l" fontAlgn="ctr"/>
                      <a:r>
                        <a:rPr lang="en-US" sz="1500" u="none" strike="noStrike">
                          <a:effectLst/>
                        </a:rPr>
                        <a:t>New York Plastic Surgical Group – Nassau</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2</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581909025"/>
                  </a:ext>
                </a:extLst>
              </a:tr>
              <a:tr h="289678">
                <a:tc>
                  <a:txBody>
                    <a:bodyPr/>
                    <a:lstStyle/>
                    <a:p>
                      <a:pPr algn="l" fontAlgn="ctr"/>
                      <a:r>
                        <a:rPr lang="en-US" sz="1500" u="none" strike="noStrike">
                          <a:effectLst/>
                        </a:rPr>
                        <a:t>Ortho NY – Albany</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3</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714011685"/>
                  </a:ext>
                </a:extLst>
              </a:tr>
              <a:tr h="289678">
                <a:tc>
                  <a:txBody>
                    <a:bodyPr/>
                    <a:lstStyle/>
                    <a:p>
                      <a:pPr algn="l" fontAlgn="ctr"/>
                      <a:r>
                        <a:rPr lang="en-US" sz="1500" u="none" strike="noStrike">
                          <a:effectLst/>
                        </a:rPr>
                        <a:t>University of Buffalo Anesthesia Residents – Erie</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8</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691180486"/>
                  </a:ext>
                </a:extLst>
              </a:tr>
              <a:tr h="289678">
                <a:tc>
                  <a:txBody>
                    <a:bodyPr/>
                    <a:lstStyle/>
                    <a:p>
                      <a:pPr algn="l" fontAlgn="ctr"/>
                      <a:r>
                        <a:rPr lang="en-US" sz="1500" u="none" strike="noStrike">
                          <a:effectLst/>
                        </a:rPr>
                        <a:t>Windsong Group – Erie</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8</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911881479"/>
                  </a:ext>
                </a:extLst>
              </a:tr>
              <a:tr h="289678">
                <a:tc>
                  <a:txBody>
                    <a:bodyPr/>
                    <a:lstStyle/>
                    <a:p>
                      <a:pPr algn="l" fontAlgn="ctr"/>
                      <a:r>
                        <a:rPr lang="en-US" sz="1500" u="none" strike="noStrike">
                          <a:effectLst/>
                        </a:rPr>
                        <a:t>Zwanger Pesiri – Long Island</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1&amp;2</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307058380"/>
                  </a:ext>
                </a:extLst>
              </a:tr>
              <a:tr h="289678">
                <a:tc>
                  <a:txBody>
                    <a:bodyPr/>
                    <a:lstStyle/>
                    <a:p>
                      <a:pPr algn="l" fontAlgn="ctr"/>
                      <a:r>
                        <a:rPr lang="en-US" sz="1500" u="none" strike="noStrike">
                          <a:effectLst/>
                        </a:rPr>
                        <a:t>ENT and Allergy Associates – Long Island, Hudson Valley</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1,2&amp;9</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629852552"/>
                  </a:ext>
                </a:extLst>
              </a:tr>
              <a:tr h="289678">
                <a:tc>
                  <a:txBody>
                    <a:bodyPr/>
                    <a:lstStyle/>
                    <a:p>
                      <a:pPr algn="l" fontAlgn="ctr"/>
                      <a:r>
                        <a:rPr lang="en-US" sz="1500" u="none" strike="noStrike">
                          <a:effectLst/>
                        </a:rPr>
                        <a:t>Family Care Medical Group – Onondaga</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5</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2360806695"/>
                  </a:ext>
                </a:extLst>
              </a:tr>
              <a:tr h="289678">
                <a:tc>
                  <a:txBody>
                    <a:bodyPr/>
                    <a:lstStyle/>
                    <a:p>
                      <a:pPr algn="l" fontAlgn="ctr"/>
                      <a:r>
                        <a:rPr lang="en-US" sz="1500" u="none" strike="noStrike">
                          <a:effectLst/>
                        </a:rPr>
                        <a:t>Healthcare Associates in Medicine – Richmond County</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1</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170926829"/>
                  </a:ext>
                </a:extLst>
              </a:tr>
              <a:tr h="289678">
                <a:tc>
                  <a:txBody>
                    <a:bodyPr/>
                    <a:lstStyle/>
                    <a:p>
                      <a:pPr algn="l" fontAlgn="ctr"/>
                      <a:r>
                        <a:rPr lang="en-US" sz="1500" u="none" strike="noStrike">
                          <a:effectLst/>
                        </a:rPr>
                        <a:t>New York Cancer and Blood Specialists – Long Island</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1&amp;2</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221674669"/>
                  </a:ext>
                </a:extLst>
              </a:tr>
              <a:tr h="289678">
                <a:tc>
                  <a:txBody>
                    <a:bodyPr/>
                    <a:lstStyle/>
                    <a:p>
                      <a:pPr algn="l" fontAlgn="ctr"/>
                      <a:r>
                        <a:rPr lang="en-US" sz="1500" u="none" strike="noStrike">
                          <a:effectLst/>
                        </a:rPr>
                        <a:t>New York Cardiovascular Anesthesiologists (NYCA) – Nassau</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2</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2751321063"/>
                  </a:ext>
                </a:extLst>
              </a:tr>
              <a:tr h="289678">
                <a:tc>
                  <a:txBody>
                    <a:bodyPr/>
                    <a:lstStyle/>
                    <a:p>
                      <a:pPr algn="l" fontAlgn="ctr"/>
                      <a:r>
                        <a:rPr lang="en-US" sz="1500" u="none" strike="noStrike">
                          <a:effectLst/>
                        </a:rPr>
                        <a:t>Schenectady Anesthesia Associates – Schenectady</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a:effectLst/>
                        </a:rPr>
                        <a:t>4</a:t>
                      </a:r>
                      <a:endParaRPr lang="en-US" sz="1500" b="0" i="0" u="none" strike="noStrike">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1439932512"/>
                  </a:ext>
                </a:extLst>
              </a:tr>
              <a:tr h="289678">
                <a:tc>
                  <a:txBody>
                    <a:bodyPr/>
                    <a:lstStyle/>
                    <a:p>
                      <a:pPr algn="l" fontAlgn="ctr"/>
                      <a:r>
                        <a:rPr lang="en-US" sz="1500" u="none" strike="noStrike">
                          <a:effectLst/>
                        </a:rPr>
                        <a:t>NSPC – Spine and Brain Surgery – Nassau</a:t>
                      </a:r>
                      <a:endParaRPr lang="en-US" sz="1500" b="0" i="0" u="none" strike="noStrike">
                        <a:solidFill>
                          <a:srgbClr val="000000"/>
                        </a:solidFill>
                        <a:effectLst/>
                        <a:latin typeface="Calibri" panose="020F0502020204030204" pitchFamily="34" charset="0"/>
                      </a:endParaRPr>
                    </a:p>
                  </a:txBody>
                  <a:tcPr marL="317530" marR="5880" marT="5880" marB="0" anchor="ctr"/>
                </a:tc>
                <a:tc>
                  <a:txBody>
                    <a:bodyPr/>
                    <a:lstStyle/>
                    <a:p>
                      <a:pPr algn="ctr" fontAlgn="b"/>
                      <a:r>
                        <a:rPr lang="en-US" sz="1500" u="none" strike="noStrike" dirty="0">
                          <a:effectLst/>
                        </a:rPr>
                        <a:t>2</a:t>
                      </a:r>
                      <a:endParaRPr lang="en-US" sz="1500" b="0" i="0" u="none" strike="noStrike" dirty="0">
                        <a:solidFill>
                          <a:srgbClr val="000000"/>
                        </a:solidFill>
                        <a:effectLst/>
                        <a:latin typeface="Aptos Narrow" panose="020B0004020202020204" pitchFamily="34" charset="0"/>
                      </a:endParaRPr>
                    </a:p>
                  </a:txBody>
                  <a:tcPr marL="5880" marR="5880" marT="5880" marB="0" anchor="b"/>
                </a:tc>
                <a:extLst>
                  <a:ext uri="{0D108BD9-81ED-4DB2-BD59-A6C34878D82A}">
                    <a16:rowId xmlns:a16="http://schemas.microsoft.com/office/drawing/2014/main" val="4293209909"/>
                  </a:ext>
                </a:extLst>
              </a:tr>
            </a:tbl>
          </a:graphicData>
        </a:graphic>
      </p:graphicFrame>
    </p:spTree>
    <p:extLst>
      <p:ext uri="{BB962C8B-B14F-4D97-AF65-F5344CB8AC3E}">
        <p14:creationId xmlns:p14="http://schemas.microsoft.com/office/powerpoint/2010/main" val="3648733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92F8-8CA0-4216-808E-BCF1E34D38DA}"/>
              </a:ext>
            </a:extLst>
          </p:cNvPr>
          <p:cNvSpPr>
            <a:spLocks noGrp="1"/>
          </p:cNvSpPr>
          <p:nvPr>
            <p:ph type="title"/>
          </p:nvPr>
        </p:nvSpPr>
        <p:spPr>
          <a:xfrm>
            <a:off x="145914" y="3986411"/>
            <a:ext cx="5587373" cy="1872388"/>
          </a:xfrm>
        </p:spPr>
        <p:txBody>
          <a:bodyPr>
            <a:normAutofit/>
          </a:bodyPr>
          <a:lstStyle/>
          <a:p>
            <a:r>
              <a:rPr lang="en-US" b="1" dirty="0">
                <a:latin typeface="Verdana" panose="020B0604030504040204" pitchFamily="34" charset="0"/>
                <a:ea typeface="Verdana" panose="020B0604030504040204" pitchFamily="34" charset="0"/>
              </a:rPr>
              <a:t>MEMBERSHIP IS EVERYONE’S JOB</a:t>
            </a:r>
          </a:p>
        </p:txBody>
      </p:sp>
      <p:pic>
        <p:nvPicPr>
          <p:cNvPr id="9" name="Picture Placeholder 8" descr="A person smiling for the camera&#10;">
            <a:extLst>
              <a:ext uri="{FF2B5EF4-FFF2-40B4-BE49-F238E27FC236}">
                <a16:creationId xmlns:a16="http://schemas.microsoft.com/office/drawing/2014/main" id="{0C4F09C2-CDF0-42F2-ACBE-48A7C5A3018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23" b="23"/>
          <a:stretch/>
        </p:blipFill>
        <p:spPr>
          <a:xfrm>
            <a:off x="448056" y="768096"/>
            <a:ext cx="2578608" cy="2478024"/>
          </a:xfrm>
        </p:spPr>
      </p:pic>
      <p:pic>
        <p:nvPicPr>
          <p:cNvPr id="11" name="Picture Placeholder 10" descr="Two people looking at a paper&#10;">
            <a:extLst>
              <a:ext uri="{FF2B5EF4-FFF2-40B4-BE49-F238E27FC236}">
                <a16:creationId xmlns:a16="http://schemas.microsoft.com/office/drawing/2014/main" id="{CCB647CF-2AAB-45DF-86A9-63D8063F12EC}"/>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l="8" r="8"/>
          <a:stretch/>
        </p:blipFill>
        <p:spPr>
          <a:xfrm>
            <a:off x="3352800" y="768096"/>
            <a:ext cx="2578608" cy="2368296"/>
          </a:xfrm>
        </p:spPr>
      </p:pic>
      <p:pic>
        <p:nvPicPr>
          <p:cNvPr id="13" name="Picture Placeholder 12" descr="A doctor with his arms crossed&#10;">
            <a:extLst>
              <a:ext uri="{FF2B5EF4-FFF2-40B4-BE49-F238E27FC236}">
                <a16:creationId xmlns:a16="http://schemas.microsoft.com/office/drawing/2014/main" id="{FEE47F26-5CCA-4F67-A13A-A48D1F2E9CA5}"/>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t="100" b="100"/>
          <a:stretch/>
        </p:blipFill>
        <p:spPr>
          <a:xfrm>
            <a:off x="6257544" y="768096"/>
            <a:ext cx="2578608" cy="2478024"/>
          </a:xfrm>
        </p:spPr>
      </p:pic>
      <p:pic>
        <p:nvPicPr>
          <p:cNvPr id="15" name="Picture Placeholder 14" descr="A picture containing a nurse and child">
            <a:extLst>
              <a:ext uri="{FF2B5EF4-FFF2-40B4-BE49-F238E27FC236}">
                <a16:creationId xmlns:a16="http://schemas.microsoft.com/office/drawing/2014/main" id="{75C485B9-17CC-4622-BC83-361CFF6D5277}"/>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l="8" r="8"/>
          <a:stretch/>
        </p:blipFill>
        <p:spPr>
          <a:xfrm>
            <a:off x="9162288" y="768096"/>
            <a:ext cx="2578608" cy="2478024"/>
          </a:xfrm>
        </p:spPr>
      </p:pic>
      <p:sp>
        <p:nvSpPr>
          <p:cNvPr id="3" name="Content Placeholder 2">
            <a:extLst>
              <a:ext uri="{FF2B5EF4-FFF2-40B4-BE49-F238E27FC236}">
                <a16:creationId xmlns:a16="http://schemas.microsoft.com/office/drawing/2014/main" id="{5DB065D3-BB45-4A0E-A1BC-1FAA24968BA8}"/>
              </a:ext>
            </a:extLst>
          </p:cNvPr>
          <p:cNvSpPr>
            <a:spLocks noGrp="1"/>
          </p:cNvSpPr>
          <p:nvPr>
            <p:ph idx="1"/>
          </p:nvPr>
        </p:nvSpPr>
        <p:spPr>
          <a:xfrm>
            <a:off x="5703570" y="3611881"/>
            <a:ext cx="5814059" cy="2765425"/>
          </a:xfrm>
        </p:spPr>
        <p:txBody>
          <a:bodyPr>
            <a:normAutofit fontScale="70000" lnSpcReduction="20000"/>
          </a:bodyPr>
          <a:lstStyle/>
          <a:p>
            <a:pPr marL="285750" indent="-285750">
              <a:spcBef>
                <a:spcPts val="0"/>
              </a:spcBef>
              <a:buFont typeface="Arial" panose="020B0604020202020204" pitchFamily="34" charset="0"/>
              <a:buChar char="•"/>
            </a:pPr>
            <a:r>
              <a:rPr lang="en-US" dirty="0">
                <a:latin typeface="Calibri" panose="020F0502020204030204" pitchFamily="34" charset="0"/>
                <a:ea typeface="Verdana" panose="020B0604030504040204" pitchFamily="34" charset="0"/>
                <a:cs typeface="Calibri" panose="020F0502020204030204" pitchFamily="34" charset="0"/>
              </a:rPr>
              <a:t>To include young physicians, we must be more collaborative and adaptable.</a:t>
            </a:r>
          </a:p>
          <a:p>
            <a:pPr marL="285750" indent="-285750">
              <a:buFont typeface="Arial" panose="020B0604020202020204" pitchFamily="34" charset="0"/>
              <a:buChar char="•"/>
            </a:pPr>
            <a:r>
              <a:rPr lang="en-US" dirty="0">
                <a:latin typeface="Calibri" panose="020F0502020204030204" pitchFamily="34" charset="0"/>
                <a:ea typeface="Verdana" panose="020B0604030504040204" pitchFamily="34" charset="0"/>
                <a:cs typeface="Calibri" panose="020F0502020204030204" pitchFamily="34" charset="0"/>
              </a:rPr>
              <a:t>Millennials and Gen Z want to lead. We must create opportunities.</a:t>
            </a:r>
          </a:p>
          <a:p>
            <a:pPr marL="285750" indent="-285750">
              <a:buFont typeface="Arial" panose="020B0604020202020204" pitchFamily="34" charset="0"/>
              <a:buChar char="•"/>
            </a:pPr>
            <a:r>
              <a:rPr lang="en-US" dirty="0">
                <a:latin typeface="Calibri" panose="020F0502020204030204" pitchFamily="34" charset="0"/>
                <a:ea typeface="Verdana" panose="020B0604030504040204" pitchFamily="34" charset="0"/>
                <a:cs typeface="Calibri" panose="020F0502020204030204" pitchFamily="34" charset="0"/>
              </a:rPr>
              <a:t>Every ask must have a purpose. Volunteers must have assignments.</a:t>
            </a:r>
          </a:p>
          <a:p>
            <a:pPr marL="285750" indent="-285750">
              <a:buFont typeface="Arial" panose="020B0604020202020204" pitchFamily="34" charset="0"/>
              <a:buChar char="•"/>
            </a:pPr>
            <a:r>
              <a:rPr lang="en-US" dirty="0">
                <a:latin typeface="Calibri" panose="020F0502020204030204" pitchFamily="34" charset="0"/>
                <a:ea typeface="Verdana" panose="020B0604030504040204" pitchFamily="34" charset="0"/>
                <a:cs typeface="Calibri" panose="020F0502020204030204" pitchFamily="34" charset="0"/>
              </a:rPr>
              <a:t>To innovate, young physicians must be part of the process and heard.</a:t>
            </a:r>
          </a:p>
        </p:txBody>
      </p:sp>
      <p:sp>
        <p:nvSpPr>
          <p:cNvPr id="17" name="Footer Placeholder 16">
            <a:extLst>
              <a:ext uri="{FF2B5EF4-FFF2-40B4-BE49-F238E27FC236}">
                <a16:creationId xmlns:a16="http://schemas.microsoft.com/office/drawing/2014/main" id="{97130022-5FA2-42CA-9F45-CF03F1375804}"/>
              </a:ext>
            </a:extLst>
          </p:cNvPr>
          <p:cNvSpPr>
            <a:spLocks noGrp="1"/>
          </p:cNvSpPr>
          <p:nvPr>
            <p:ph type="ftr" sz="quarter" idx="11"/>
          </p:nvPr>
        </p:nvSpPr>
        <p:spPr>
          <a:xfrm>
            <a:off x="0" y="6423914"/>
            <a:ext cx="2388616" cy="365125"/>
          </a:xfrm>
        </p:spPr>
        <p:txBody>
          <a:bodyPr/>
          <a:lstStyle/>
          <a:p>
            <a:r>
              <a:rPr lang="en-US" dirty="0">
                <a:latin typeface="Seaford" panose="00000500000000000000" pitchFamily="2" charset="0"/>
                <a:cs typeface="Calibri" panose="020F0502020204030204" pitchFamily="34" charset="0"/>
              </a:rPr>
              <a:t>MEMBERSHIP CONUNDRUM</a:t>
            </a:r>
          </a:p>
        </p:txBody>
      </p:sp>
      <p:sp>
        <p:nvSpPr>
          <p:cNvPr id="16" name="Date Placeholder 15">
            <a:extLst>
              <a:ext uri="{FF2B5EF4-FFF2-40B4-BE49-F238E27FC236}">
                <a16:creationId xmlns:a16="http://schemas.microsoft.com/office/drawing/2014/main" id="{4F5324B1-1FAF-47A8-BB9C-C1DC70D7A183}"/>
              </a:ext>
            </a:extLst>
          </p:cNvPr>
          <p:cNvSpPr>
            <a:spLocks noGrp="1"/>
          </p:cNvSpPr>
          <p:nvPr>
            <p:ph type="dt" sz="half" idx="10"/>
          </p:nvPr>
        </p:nvSpPr>
        <p:spPr>
          <a:xfrm>
            <a:off x="10170159" y="6423914"/>
            <a:ext cx="831215" cy="249873"/>
          </a:xfrm>
        </p:spPr>
        <p:txBody>
          <a:bodyPr/>
          <a:lstStyle/>
          <a:p>
            <a:r>
              <a:rPr lang="en-US" dirty="0"/>
              <a:t>`1/18/24</a:t>
            </a:r>
          </a:p>
        </p:txBody>
      </p:sp>
      <p:sp>
        <p:nvSpPr>
          <p:cNvPr id="18" name="Slide Number Placeholder 17">
            <a:extLst>
              <a:ext uri="{FF2B5EF4-FFF2-40B4-BE49-F238E27FC236}">
                <a16:creationId xmlns:a16="http://schemas.microsoft.com/office/drawing/2014/main" id="{F063B0D3-5484-4E9A-B4AE-2957B71E5027}"/>
              </a:ext>
            </a:extLst>
          </p:cNvPr>
          <p:cNvSpPr>
            <a:spLocks noGrp="1"/>
          </p:cNvSpPr>
          <p:nvPr>
            <p:ph type="sldNum" sz="quarter" idx="12"/>
          </p:nvPr>
        </p:nvSpPr>
        <p:spPr/>
        <p:txBody>
          <a:bodyPr/>
          <a:lstStyle/>
          <a:p>
            <a:fld id="{3A98EE3D-8CD1-4C3F-BD1C-C98C9596463C}" type="slidenum">
              <a:rPr lang="en-US" smtClean="0"/>
              <a:pPr/>
              <a:t>21</a:t>
            </a:fld>
            <a:endParaRPr lang="en-US"/>
          </a:p>
        </p:txBody>
      </p:sp>
    </p:spTree>
    <p:extLst>
      <p:ext uri="{BB962C8B-B14F-4D97-AF65-F5344CB8AC3E}">
        <p14:creationId xmlns:p14="http://schemas.microsoft.com/office/powerpoint/2010/main" val="2882816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Desk with stethoscope and computer keyboard">
            <a:extLst>
              <a:ext uri="{FF2B5EF4-FFF2-40B4-BE49-F238E27FC236}">
                <a16:creationId xmlns:a16="http://schemas.microsoft.com/office/drawing/2014/main" id="{3B8506C5-C973-67B2-7954-645F263AF6D4}"/>
              </a:ext>
            </a:extLst>
          </p:cNvPr>
          <p:cNvPicPr>
            <a:picLocks noChangeAspect="1"/>
          </p:cNvPicPr>
          <p:nvPr/>
        </p:nvPicPr>
        <p:blipFill rotWithShape="1">
          <a:blip r:embed="rId2">
            <a:alphaModFix amt="60000"/>
          </a:blip>
          <a:srcRect t="567" b="15180"/>
          <a:stretch/>
        </p:blipFill>
        <p:spPr>
          <a:xfrm>
            <a:off x="20" y="1386"/>
            <a:ext cx="12191980" cy="6856614"/>
          </a:xfrm>
          <a:prstGeom prst="rect">
            <a:avLst/>
          </a:prstGeom>
        </p:spPr>
      </p:pic>
      <p:sp>
        <p:nvSpPr>
          <p:cNvPr id="2" name="Title 1">
            <a:extLst>
              <a:ext uri="{FF2B5EF4-FFF2-40B4-BE49-F238E27FC236}">
                <a16:creationId xmlns:a16="http://schemas.microsoft.com/office/drawing/2014/main" id="{589EF76F-BF8E-F394-FC40-2F73F16382EB}"/>
              </a:ext>
            </a:extLst>
          </p:cNvPr>
          <p:cNvSpPr>
            <a:spLocks noGrp="1"/>
          </p:cNvSpPr>
          <p:nvPr>
            <p:ph type="title"/>
          </p:nvPr>
        </p:nvSpPr>
        <p:spPr>
          <a:xfrm>
            <a:off x="610352" y="443038"/>
            <a:ext cx="11157106" cy="1364742"/>
          </a:xfrm>
        </p:spPr>
        <p:txBody>
          <a:bodyPr anchor="ctr">
            <a:normAutofit/>
          </a:bodyPr>
          <a:lstStyle/>
          <a:p>
            <a:r>
              <a:rPr lang="en-US" b="1" dirty="0">
                <a:solidFill>
                  <a:srgbClr val="FFFFFF"/>
                </a:solidFill>
                <a:latin typeface="Verdana" panose="020B0604030504040204" pitchFamily="34" charset="0"/>
                <a:ea typeface="Verdana" panose="020B0604030504040204" pitchFamily="34" charset="0"/>
              </a:rPr>
              <a:t>Objective:  Non-Dues Revenue</a:t>
            </a:r>
          </a:p>
        </p:txBody>
      </p:sp>
      <p:sp>
        <p:nvSpPr>
          <p:cNvPr id="3" name="Content Placeholder 2">
            <a:extLst>
              <a:ext uri="{FF2B5EF4-FFF2-40B4-BE49-F238E27FC236}">
                <a16:creationId xmlns:a16="http://schemas.microsoft.com/office/drawing/2014/main" id="{E0B0B14D-9C75-2A1D-2A5F-ACDABF558003}"/>
              </a:ext>
            </a:extLst>
          </p:cNvPr>
          <p:cNvSpPr>
            <a:spLocks noGrp="1"/>
          </p:cNvSpPr>
          <p:nvPr>
            <p:ph idx="1"/>
          </p:nvPr>
        </p:nvSpPr>
        <p:spPr>
          <a:xfrm>
            <a:off x="325822" y="1212112"/>
            <a:ext cx="11441636" cy="5373745"/>
          </a:xfrm>
        </p:spPr>
        <p:txBody>
          <a:bodyPr anchor="ctr">
            <a:noAutofit/>
          </a:bodyPr>
          <a:lstStyle/>
          <a:p>
            <a:pPr marL="0" indent="0">
              <a:buNone/>
            </a:pPr>
            <a:r>
              <a:rPr lang="en-US" sz="2400" b="1" dirty="0">
                <a:solidFill>
                  <a:srgbClr val="FFFFFF"/>
                </a:solidFill>
                <a:latin typeface="Verdana" panose="020B0604030504040204" pitchFamily="34" charset="0"/>
                <a:ea typeface="Verdana" panose="020B0604030504040204" pitchFamily="34" charset="0"/>
              </a:rPr>
              <a:t>Goal:  Increase non-dues revenue by 50% over five years and overall revenue by 20% without raising dues (by 2028 YE).</a:t>
            </a:r>
          </a:p>
          <a:p>
            <a:pPr marL="0" indent="0">
              <a:buNone/>
            </a:pPr>
            <a:r>
              <a:rPr lang="en-US" sz="2400" b="1" dirty="0">
                <a:solidFill>
                  <a:srgbClr val="FFFFFF"/>
                </a:solidFill>
                <a:latin typeface="Verdana" panose="020B0604030504040204" pitchFamily="34" charset="0"/>
                <a:ea typeface="Verdana" panose="020B0604030504040204" pitchFamily="34" charset="0"/>
              </a:rPr>
              <a:t> </a:t>
            </a:r>
          </a:p>
          <a:p>
            <a:pPr marL="0" indent="0">
              <a:buNone/>
            </a:pPr>
            <a:r>
              <a:rPr lang="en-US" sz="2400" b="1" u="sng" dirty="0">
                <a:solidFill>
                  <a:srgbClr val="FFFFFF"/>
                </a:solidFill>
                <a:latin typeface="Verdana" panose="020B0604030504040204" pitchFamily="34" charset="0"/>
                <a:ea typeface="Verdana" panose="020B0604030504040204" pitchFamily="34" charset="0"/>
              </a:rPr>
              <a:t>Non-Dues Revenue Committee </a:t>
            </a:r>
            <a:r>
              <a:rPr lang="en-US" sz="2400" b="1" dirty="0">
                <a:solidFill>
                  <a:srgbClr val="FFFFFF"/>
                </a:solidFill>
                <a:latin typeface="Verdana" panose="020B0604030504040204" pitchFamily="34" charset="0"/>
                <a:ea typeface="Verdana" panose="020B0604030504040204" pitchFamily="34" charset="0"/>
              </a:rPr>
              <a:t>(Dr. Lee, Chair)</a:t>
            </a:r>
          </a:p>
          <a:p>
            <a:pPr marL="0" indent="0">
              <a:buNone/>
            </a:pPr>
            <a:r>
              <a:rPr lang="en-US" sz="2400" b="1" dirty="0">
                <a:solidFill>
                  <a:srgbClr val="FFFFFF"/>
                </a:solidFill>
                <a:latin typeface="Verdana" panose="020B0604030504040204" pitchFamily="34" charset="0"/>
                <a:ea typeface="Verdana" panose="020B0604030504040204" pitchFamily="34" charset="0"/>
              </a:rPr>
              <a:t>* </a:t>
            </a:r>
            <a:r>
              <a:rPr lang="en-US" sz="2400" dirty="0">
                <a:solidFill>
                  <a:srgbClr val="FFFFFF"/>
                </a:solidFill>
                <a:latin typeface="Verdana" panose="020B0604030504040204" pitchFamily="34" charset="0"/>
                <a:ea typeface="Verdana" panose="020B0604030504040204" pitchFamily="34" charset="0"/>
              </a:rPr>
              <a:t>Proposal to monetize Physician Payment + Practice work (by 2023 YE)</a:t>
            </a:r>
          </a:p>
          <a:p>
            <a:pPr marL="0" indent="0">
              <a:buNone/>
            </a:pPr>
            <a:r>
              <a:rPr lang="en-US" sz="2400" dirty="0">
                <a:solidFill>
                  <a:srgbClr val="FFFFFF"/>
                </a:solidFill>
                <a:latin typeface="Verdana" panose="020B0604030504040204" pitchFamily="34" charset="0"/>
                <a:ea typeface="Verdana" panose="020B0604030504040204" pitchFamily="34" charset="0"/>
              </a:rPr>
              <a:t>* Find/promote short-term revenue-generating products/services w/CMSs (e.g. member benefits, education programs) (by Q2 2024).  </a:t>
            </a:r>
          </a:p>
          <a:p>
            <a:pPr marL="0" indent="0">
              <a:buNone/>
            </a:pPr>
            <a:r>
              <a:rPr lang="en-US" sz="2400" dirty="0">
                <a:solidFill>
                  <a:srgbClr val="FFFFFF"/>
                </a:solidFill>
                <a:latin typeface="Verdana" panose="020B0604030504040204" pitchFamily="34" charset="0"/>
                <a:ea typeface="Verdana" panose="020B0604030504040204" pitchFamily="34" charset="0"/>
              </a:rPr>
              <a:t>* “Big-Hook” idea – Hackathon (2024)</a:t>
            </a:r>
          </a:p>
          <a:p>
            <a:pPr marL="0" indent="0">
              <a:buNone/>
            </a:pPr>
            <a:r>
              <a:rPr lang="en-US" sz="2400" dirty="0">
                <a:solidFill>
                  <a:srgbClr val="FFFFFF"/>
                </a:solidFill>
                <a:latin typeface="Verdana" panose="020B0604030504040204" pitchFamily="34" charset="0"/>
                <a:ea typeface="Verdana" panose="020B0604030504040204" pitchFamily="34" charset="0"/>
              </a:rPr>
              <a:t>* Admin services support to specialty societies, others</a:t>
            </a:r>
          </a:p>
        </p:txBody>
      </p:sp>
    </p:spTree>
    <p:extLst>
      <p:ext uri="{BB962C8B-B14F-4D97-AF65-F5344CB8AC3E}">
        <p14:creationId xmlns:p14="http://schemas.microsoft.com/office/powerpoint/2010/main" val="1543373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2" name="Group 21">
            <a:extLst>
              <a:ext uri="{FF2B5EF4-FFF2-40B4-BE49-F238E27FC236}">
                <a16:creationId xmlns:a16="http://schemas.microsoft.com/office/drawing/2014/main" id="{14763DA8-CE3A-4B30-B2F5-0D128777F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23" name="Picture 22">
              <a:extLst>
                <a:ext uri="{FF2B5EF4-FFF2-40B4-BE49-F238E27FC236}">
                  <a16:creationId xmlns:a16="http://schemas.microsoft.com/office/drawing/2014/main" id="{F6B75A5A-FDA7-4C8E-BD65-8506C42AA8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4" name="Picture 23">
              <a:extLst>
                <a:ext uri="{FF2B5EF4-FFF2-40B4-BE49-F238E27FC236}">
                  <a16:creationId xmlns:a16="http://schemas.microsoft.com/office/drawing/2014/main" id="{0E6AFCAB-12BF-4A0B-B089-A794259D2F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AB4CC5D1-F3A4-BB0C-F9C8-E2EBB0A7BCE6}"/>
              </a:ext>
            </a:extLst>
          </p:cNvPr>
          <p:cNvSpPr>
            <a:spLocks noGrp="1"/>
          </p:cNvSpPr>
          <p:nvPr>
            <p:ph type="title"/>
          </p:nvPr>
        </p:nvSpPr>
        <p:spPr>
          <a:xfrm>
            <a:off x="2579914" y="609599"/>
            <a:ext cx="8371114" cy="1502959"/>
          </a:xfrm>
        </p:spPr>
        <p:txBody>
          <a:bodyPr>
            <a:normAutofit/>
          </a:bodyPr>
          <a:lstStyle/>
          <a:p>
            <a:r>
              <a:rPr lang="en-US" sz="4000" b="1" dirty="0">
                <a:latin typeface="Verdana" panose="020B0604030504040204" pitchFamily="34" charset="0"/>
                <a:ea typeface="Verdana" panose="020B0604030504040204" pitchFamily="34" charset="0"/>
              </a:rPr>
              <a:t>Objective: Governance</a:t>
            </a:r>
          </a:p>
        </p:txBody>
      </p:sp>
      <p:sp>
        <p:nvSpPr>
          <p:cNvPr id="3" name="Content Placeholder 2">
            <a:extLst>
              <a:ext uri="{FF2B5EF4-FFF2-40B4-BE49-F238E27FC236}">
                <a16:creationId xmlns:a16="http://schemas.microsoft.com/office/drawing/2014/main" id="{D8363BE4-AFA6-3626-E523-79F2DC4CAC1D}"/>
              </a:ext>
            </a:extLst>
          </p:cNvPr>
          <p:cNvSpPr>
            <a:spLocks noGrp="1"/>
          </p:cNvSpPr>
          <p:nvPr>
            <p:ph idx="1"/>
          </p:nvPr>
        </p:nvSpPr>
        <p:spPr>
          <a:xfrm>
            <a:off x="612146" y="2292536"/>
            <a:ext cx="5852012" cy="3135086"/>
          </a:xfrm>
        </p:spPr>
        <p:txBody>
          <a:bodyPr>
            <a:noAutofit/>
          </a:bodyPr>
          <a:lstStyle/>
          <a:p>
            <a:pPr marL="0" indent="0">
              <a:buNone/>
            </a:pPr>
            <a:r>
              <a:rPr lang="en-US" sz="3200" dirty="0">
                <a:latin typeface="Verdana" panose="020B0604030504040204" pitchFamily="34" charset="0"/>
                <a:ea typeface="Verdana" panose="020B0604030504040204" pitchFamily="34" charset="0"/>
              </a:rPr>
              <a:t>Improve the awareness, effectiveness, efficiency, inclusivity, and transparency of MSSNY governance. </a:t>
            </a:r>
          </a:p>
        </p:txBody>
      </p:sp>
      <p:pic>
        <p:nvPicPr>
          <p:cNvPr id="5" name="Picture 4" descr="Checkmate in a chess game">
            <a:extLst>
              <a:ext uri="{FF2B5EF4-FFF2-40B4-BE49-F238E27FC236}">
                <a16:creationId xmlns:a16="http://schemas.microsoft.com/office/drawing/2014/main" id="{E0B0AD02-46F3-C613-4663-DC8263C864FF}"/>
              </a:ext>
            </a:extLst>
          </p:cNvPr>
          <p:cNvPicPr>
            <a:picLocks noChangeAspect="1"/>
          </p:cNvPicPr>
          <p:nvPr/>
        </p:nvPicPr>
        <p:blipFill rotWithShape="1">
          <a:blip r:embed="rId4"/>
          <a:srcRect t="25757"/>
          <a:stretch/>
        </p:blipFill>
        <p:spPr>
          <a:xfrm>
            <a:off x="6779396" y="2450015"/>
            <a:ext cx="4586272" cy="3307798"/>
          </a:xfrm>
          <a:prstGeom prst="rect">
            <a:avLst/>
          </a:prstGeom>
        </p:spPr>
      </p:pic>
    </p:spTree>
    <p:extLst>
      <p:ext uri="{BB962C8B-B14F-4D97-AF65-F5344CB8AC3E}">
        <p14:creationId xmlns:p14="http://schemas.microsoft.com/office/powerpoint/2010/main" val="984933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489A2D2-B3AA-488C-B20E-15DBB97548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194385" y="0"/>
            <a:ext cx="3997615" cy="6816079"/>
            <a:chOff x="8059620" y="41922"/>
            <a:chExt cx="3997615" cy="6816077"/>
          </a:xfrm>
        </p:grpSpPr>
        <p:pic>
          <p:nvPicPr>
            <p:cNvPr id="23" name="Picture 22">
              <a:extLst>
                <a:ext uri="{FF2B5EF4-FFF2-40B4-BE49-F238E27FC236}">
                  <a16:creationId xmlns:a16="http://schemas.microsoft.com/office/drawing/2014/main" id="{7C8EAD1A-FDD8-42C1-BC99-CCB0CC628B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4" name="Picture 23">
              <a:extLst>
                <a:ext uri="{FF2B5EF4-FFF2-40B4-BE49-F238E27FC236}">
                  <a16:creationId xmlns:a16="http://schemas.microsoft.com/office/drawing/2014/main" id="{E897C8CE-9AE7-4BB3-B76A-13264EA74A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A71254B9-6BDD-BB06-96EB-D5B5A70B4F50}"/>
              </a:ext>
            </a:extLst>
          </p:cNvPr>
          <p:cNvSpPr>
            <a:spLocks noGrp="1"/>
          </p:cNvSpPr>
          <p:nvPr>
            <p:ph type="title"/>
          </p:nvPr>
        </p:nvSpPr>
        <p:spPr>
          <a:xfrm>
            <a:off x="1839310" y="461339"/>
            <a:ext cx="9604962" cy="526633"/>
          </a:xfrm>
        </p:spPr>
        <p:txBody>
          <a:bodyPr>
            <a:normAutofit fontScale="90000"/>
          </a:bodyPr>
          <a:lstStyle/>
          <a:p>
            <a:r>
              <a:rPr lang="en-US" b="1" dirty="0">
                <a:latin typeface="Verdana" panose="020B0604030504040204" pitchFamily="34" charset="0"/>
                <a:ea typeface="Verdana" panose="020B0604030504040204" pitchFamily="34" charset="0"/>
              </a:rPr>
              <a:t>Governance Goals + Tactics</a:t>
            </a:r>
          </a:p>
        </p:txBody>
      </p:sp>
      <p:sp>
        <p:nvSpPr>
          <p:cNvPr id="3" name="Content Placeholder 2">
            <a:extLst>
              <a:ext uri="{FF2B5EF4-FFF2-40B4-BE49-F238E27FC236}">
                <a16:creationId xmlns:a16="http://schemas.microsoft.com/office/drawing/2014/main" id="{E42BC9F3-1D8D-CCF6-930D-33FCEBA4C19E}"/>
              </a:ext>
            </a:extLst>
          </p:cNvPr>
          <p:cNvSpPr>
            <a:spLocks noGrp="1"/>
          </p:cNvSpPr>
          <p:nvPr>
            <p:ph idx="1"/>
          </p:nvPr>
        </p:nvSpPr>
        <p:spPr>
          <a:xfrm>
            <a:off x="283780" y="1449311"/>
            <a:ext cx="8321902" cy="5256289"/>
          </a:xfrm>
        </p:spPr>
        <p:txBody>
          <a:bodyPr>
            <a:normAutofit fontScale="92500"/>
          </a:bodyPr>
          <a:lstStyle/>
          <a:p>
            <a:pPr>
              <a:lnSpc>
                <a:spcPct val="100000"/>
              </a:lnSpc>
            </a:pPr>
            <a:r>
              <a:rPr lang="en-US" sz="2600" b="1" dirty="0">
                <a:latin typeface="Verdana" panose="020B0604030504040204" pitchFamily="34" charset="0"/>
                <a:ea typeface="Verdana" panose="020B0604030504040204" pitchFamily="34" charset="0"/>
              </a:rPr>
              <a:t>Adopt MSSNY Code of Conduct </a:t>
            </a:r>
            <a:r>
              <a:rPr lang="en-US" sz="2600" dirty="0">
                <a:latin typeface="Verdana" panose="020B0604030504040204" pitchFamily="34" charset="0"/>
                <a:ea typeface="Verdana" panose="020B0604030504040204" pitchFamily="34" charset="0"/>
              </a:rPr>
              <a:t>(by 2024 HOD)</a:t>
            </a:r>
          </a:p>
          <a:p>
            <a:pPr lvl="1">
              <a:lnSpc>
                <a:spcPct val="100000"/>
              </a:lnSpc>
            </a:pPr>
            <a:r>
              <a:rPr lang="en-US" sz="2600" dirty="0">
                <a:latin typeface="Verdana" panose="020B0604030504040204" pitchFamily="34" charset="0"/>
                <a:ea typeface="Verdana" panose="020B0604030504040204" pitchFamily="34" charset="0"/>
              </a:rPr>
              <a:t>Survey SMSs via AAMSE </a:t>
            </a:r>
          </a:p>
          <a:p>
            <a:pPr>
              <a:lnSpc>
                <a:spcPct val="100000"/>
              </a:lnSpc>
            </a:pPr>
            <a:r>
              <a:rPr lang="en-US" sz="2600" b="1" dirty="0">
                <a:latin typeface="Verdana" panose="020B0604030504040204" pitchFamily="34" charset="0"/>
                <a:ea typeface="Verdana" panose="020B0604030504040204" pitchFamily="34" charset="0"/>
              </a:rPr>
              <a:t>Establish clear, transparent leadership pathways</a:t>
            </a:r>
          </a:p>
          <a:p>
            <a:pPr lvl="1">
              <a:lnSpc>
                <a:spcPct val="100000"/>
              </a:lnSpc>
            </a:pPr>
            <a:r>
              <a:rPr lang="en-US" sz="2600" dirty="0">
                <a:latin typeface="Verdana" panose="020B0604030504040204" pitchFamily="34" charset="0"/>
                <a:ea typeface="Verdana" panose="020B0604030504040204" pitchFamily="34" charset="0"/>
              </a:rPr>
              <a:t>Create MSSNY Org Chart (by 2023 YE)</a:t>
            </a:r>
          </a:p>
          <a:p>
            <a:pPr lvl="1">
              <a:lnSpc>
                <a:spcPct val="100000"/>
              </a:lnSpc>
            </a:pPr>
            <a:r>
              <a:rPr lang="en-US" sz="2600" dirty="0">
                <a:latin typeface="Verdana" panose="020B0604030504040204" pitchFamily="34" charset="0"/>
                <a:ea typeface="Verdana" panose="020B0604030504040204" pitchFamily="34" charset="0"/>
              </a:rPr>
              <a:t>HOD Nominations Task Force recommendations (by 2024 HOD)</a:t>
            </a:r>
          </a:p>
          <a:p>
            <a:pPr lvl="1">
              <a:lnSpc>
                <a:spcPct val="100000"/>
              </a:lnSpc>
            </a:pPr>
            <a:r>
              <a:rPr lang="en-US" sz="2600" dirty="0">
                <a:latin typeface="Verdana" panose="020B0604030504040204" pitchFamily="34" charset="0"/>
                <a:ea typeface="Verdana" panose="020B0604030504040204" pitchFamily="34" charset="0"/>
              </a:rPr>
              <a:t>Establish mentorship program </a:t>
            </a:r>
          </a:p>
          <a:p>
            <a:pPr>
              <a:lnSpc>
                <a:spcPct val="100000"/>
              </a:lnSpc>
            </a:pPr>
            <a:r>
              <a:rPr lang="en-US" sz="2600" b="1" dirty="0">
                <a:latin typeface="Verdana" panose="020B0604030504040204" pitchFamily="34" charset="0"/>
                <a:ea typeface="Verdana" panose="020B0604030504040204" pitchFamily="34" charset="0"/>
              </a:rPr>
              <a:t>ID best practices from other SMSs/</a:t>
            </a:r>
            <a:r>
              <a:rPr lang="en-US" sz="2600" b="1" dirty="0" err="1">
                <a:latin typeface="Verdana" panose="020B0604030504040204" pitchFamily="34" charset="0"/>
                <a:ea typeface="Verdana" panose="020B0604030504040204" pitchFamily="34" charset="0"/>
              </a:rPr>
              <a:t>assoc’s</a:t>
            </a:r>
            <a:r>
              <a:rPr lang="en-US" sz="2600" b="1" dirty="0">
                <a:latin typeface="Verdana" panose="020B0604030504040204" pitchFamily="34" charset="0"/>
                <a:ea typeface="Verdana" panose="020B0604030504040204" pitchFamily="34" charset="0"/>
              </a:rPr>
              <a:t> re: inclusivity, member growth, collaboration with CMSs/chapters </a:t>
            </a:r>
            <a:r>
              <a:rPr lang="en-US" sz="2600" dirty="0">
                <a:latin typeface="Verdana" panose="020B0604030504040204" pitchFamily="34" charset="0"/>
                <a:ea typeface="Verdana" panose="020B0604030504040204" pitchFamily="34" charset="0"/>
              </a:rPr>
              <a:t>(by 2024 YE).</a:t>
            </a:r>
          </a:p>
          <a:p>
            <a:pPr lvl="1">
              <a:lnSpc>
                <a:spcPct val="100000"/>
              </a:lnSpc>
            </a:pPr>
            <a:r>
              <a:rPr lang="en-US" sz="2600" dirty="0">
                <a:latin typeface="Verdana" panose="020B0604030504040204" pitchFamily="34" charset="0"/>
                <a:ea typeface="Verdana" panose="020B0604030504040204" pitchFamily="34" charset="0"/>
              </a:rPr>
              <a:t>Survey SMSs via AAMSE </a:t>
            </a:r>
          </a:p>
          <a:p>
            <a:pPr>
              <a:lnSpc>
                <a:spcPct val="100000"/>
              </a:lnSpc>
            </a:pPr>
            <a:endParaRPr lang="en-US" sz="2600" dirty="0">
              <a:latin typeface="Verdana" panose="020B0604030504040204" pitchFamily="34" charset="0"/>
              <a:ea typeface="Verdana" panose="020B0604030504040204" pitchFamily="34" charset="0"/>
            </a:endParaRPr>
          </a:p>
          <a:p>
            <a:pPr>
              <a:lnSpc>
                <a:spcPct val="100000"/>
              </a:lnSpc>
            </a:pPr>
            <a:endParaRPr lang="en-US" sz="1100" dirty="0"/>
          </a:p>
        </p:txBody>
      </p:sp>
      <p:pic>
        <p:nvPicPr>
          <p:cNvPr id="5" name="Picture 4" descr="White puzzle with one red piece">
            <a:extLst>
              <a:ext uri="{FF2B5EF4-FFF2-40B4-BE49-F238E27FC236}">
                <a16:creationId xmlns:a16="http://schemas.microsoft.com/office/drawing/2014/main" id="{50A4487D-0501-6C83-735B-29F9A157AC51}"/>
              </a:ext>
            </a:extLst>
          </p:cNvPr>
          <p:cNvPicPr>
            <a:picLocks noChangeAspect="1"/>
          </p:cNvPicPr>
          <p:nvPr/>
        </p:nvPicPr>
        <p:blipFill rotWithShape="1">
          <a:blip r:embed="rId3"/>
          <a:srcRect l="11209" r="9645"/>
          <a:stretch/>
        </p:blipFill>
        <p:spPr>
          <a:xfrm>
            <a:off x="8608730" y="1765738"/>
            <a:ext cx="3141835" cy="4046483"/>
          </a:xfrm>
          <a:prstGeom prst="rect">
            <a:avLst/>
          </a:prstGeom>
        </p:spPr>
      </p:pic>
    </p:spTree>
    <p:extLst>
      <p:ext uri="{BB962C8B-B14F-4D97-AF65-F5344CB8AC3E}">
        <p14:creationId xmlns:p14="http://schemas.microsoft.com/office/powerpoint/2010/main" val="1532135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489A2D2-B3AA-488C-B20E-15DBB97548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194385" y="0"/>
            <a:ext cx="3997615" cy="6816079"/>
            <a:chOff x="8059620" y="41922"/>
            <a:chExt cx="3997615" cy="6816077"/>
          </a:xfrm>
        </p:grpSpPr>
        <p:pic>
          <p:nvPicPr>
            <p:cNvPr id="23" name="Picture 22">
              <a:extLst>
                <a:ext uri="{FF2B5EF4-FFF2-40B4-BE49-F238E27FC236}">
                  <a16:creationId xmlns:a16="http://schemas.microsoft.com/office/drawing/2014/main" id="{7C8EAD1A-FDD8-42C1-BC99-CCB0CC628B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4" name="Picture 23">
              <a:extLst>
                <a:ext uri="{FF2B5EF4-FFF2-40B4-BE49-F238E27FC236}">
                  <a16:creationId xmlns:a16="http://schemas.microsoft.com/office/drawing/2014/main" id="{E897C8CE-9AE7-4BB3-B76A-13264EA74A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A71254B9-6BDD-BB06-96EB-D5B5A70B4F50}"/>
              </a:ext>
            </a:extLst>
          </p:cNvPr>
          <p:cNvSpPr>
            <a:spLocks noGrp="1"/>
          </p:cNvSpPr>
          <p:nvPr>
            <p:ph type="title"/>
          </p:nvPr>
        </p:nvSpPr>
        <p:spPr>
          <a:xfrm>
            <a:off x="924910" y="461339"/>
            <a:ext cx="10519362" cy="526633"/>
          </a:xfrm>
        </p:spPr>
        <p:txBody>
          <a:bodyPr>
            <a:normAutofit fontScale="90000"/>
          </a:bodyPr>
          <a:lstStyle/>
          <a:p>
            <a:r>
              <a:rPr lang="en-US" b="1" dirty="0">
                <a:latin typeface="Verdana" panose="020B0604030504040204" pitchFamily="34" charset="0"/>
                <a:ea typeface="Verdana" panose="020B0604030504040204" pitchFamily="34" charset="0"/>
              </a:rPr>
              <a:t>Governance Goals + Tactics (</a:t>
            </a:r>
            <a:r>
              <a:rPr lang="en-US" b="1" dirty="0" err="1">
                <a:latin typeface="Verdana" panose="020B0604030504040204" pitchFamily="34" charset="0"/>
                <a:ea typeface="Verdana" panose="020B0604030504040204" pitchFamily="34" charset="0"/>
              </a:rPr>
              <a:t>cont</a:t>
            </a:r>
            <a:r>
              <a:rPr lang="en-US" b="1" dirty="0">
                <a:latin typeface="Verdana" panose="020B0604030504040204" pitchFamily="34" charset="0"/>
                <a:ea typeface="Verdana" panose="020B0604030504040204" pitchFamily="34" charset="0"/>
              </a:rPr>
              <a:t>).</a:t>
            </a:r>
          </a:p>
        </p:txBody>
      </p:sp>
      <p:sp>
        <p:nvSpPr>
          <p:cNvPr id="3" name="Content Placeholder 2">
            <a:extLst>
              <a:ext uri="{FF2B5EF4-FFF2-40B4-BE49-F238E27FC236}">
                <a16:creationId xmlns:a16="http://schemas.microsoft.com/office/drawing/2014/main" id="{E42BC9F3-1D8D-CCF6-930D-33FCEBA4C19E}"/>
              </a:ext>
            </a:extLst>
          </p:cNvPr>
          <p:cNvSpPr>
            <a:spLocks noGrp="1"/>
          </p:cNvSpPr>
          <p:nvPr>
            <p:ph idx="1"/>
          </p:nvPr>
        </p:nvSpPr>
        <p:spPr>
          <a:xfrm>
            <a:off x="367862" y="1449311"/>
            <a:ext cx="7525407" cy="5067103"/>
          </a:xfrm>
        </p:spPr>
        <p:txBody>
          <a:bodyPr>
            <a:normAutofit/>
          </a:bodyPr>
          <a:lstStyle/>
          <a:p>
            <a:pPr>
              <a:lnSpc>
                <a:spcPct val="100000"/>
              </a:lnSpc>
            </a:pPr>
            <a:r>
              <a:rPr lang="en-US" b="1" dirty="0">
                <a:latin typeface="Verdana" panose="020B0604030504040204" pitchFamily="34" charset="0"/>
                <a:ea typeface="Verdana" panose="020B0604030504040204" pitchFamily="34" charset="0"/>
              </a:rPr>
              <a:t>Revise MSSNY Bylaws (2024 YE)</a:t>
            </a:r>
          </a:p>
          <a:p>
            <a:pPr lvl="1">
              <a:lnSpc>
                <a:spcPct val="100000"/>
              </a:lnSpc>
            </a:pPr>
            <a:r>
              <a:rPr lang="en-US" sz="2800" dirty="0">
                <a:latin typeface="Verdana" panose="020B0604030504040204" pitchFamily="34" charset="0"/>
                <a:ea typeface="Verdana" panose="020B0604030504040204" pitchFamily="34" charset="0"/>
              </a:rPr>
              <a:t>Survey SMSs via AAMSE</a:t>
            </a:r>
          </a:p>
          <a:p>
            <a:pPr lvl="1">
              <a:lnSpc>
                <a:spcPct val="100000"/>
              </a:lnSpc>
            </a:pPr>
            <a:r>
              <a:rPr lang="en-US" sz="2800" dirty="0">
                <a:latin typeface="Verdana" panose="020B0604030504040204" pitchFamily="34" charset="0"/>
                <a:ea typeface="Verdana" panose="020B0604030504040204" pitchFamily="34" charset="0"/>
              </a:rPr>
              <a:t>Draft revised Bylaws </a:t>
            </a:r>
          </a:p>
          <a:p>
            <a:pPr>
              <a:lnSpc>
                <a:spcPct val="100000"/>
              </a:lnSpc>
            </a:pPr>
            <a:r>
              <a:rPr lang="en-US" b="1" dirty="0">
                <a:latin typeface="Verdana" panose="020B0604030504040204" pitchFamily="34" charset="0"/>
                <a:ea typeface="Verdana" panose="020B0604030504040204" pitchFamily="34" charset="0"/>
              </a:rPr>
              <a:t>Develop leadership orientation training (2024 YE)</a:t>
            </a:r>
          </a:p>
          <a:p>
            <a:pPr lvl="1">
              <a:lnSpc>
                <a:spcPct val="100000"/>
              </a:lnSpc>
            </a:pPr>
            <a:r>
              <a:rPr lang="en-US" sz="2800" dirty="0">
                <a:latin typeface="Verdana" panose="020B0604030504040204" pitchFamily="34" charset="0"/>
                <a:ea typeface="Verdana" panose="020B0604030504040204" pitchFamily="34" charset="0"/>
              </a:rPr>
              <a:t>Research AMA, SMSs, others </a:t>
            </a:r>
          </a:p>
          <a:p>
            <a:pPr lvl="1">
              <a:lnSpc>
                <a:spcPct val="100000"/>
              </a:lnSpc>
            </a:pPr>
            <a:r>
              <a:rPr lang="en-US" sz="2800" dirty="0">
                <a:latin typeface="Verdana" panose="020B0604030504040204" pitchFamily="34" charset="0"/>
                <a:ea typeface="Verdana" panose="020B0604030504040204" pitchFamily="34" charset="0"/>
              </a:rPr>
              <a:t>Pursue grant funding</a:t>
            </a:r>
          </a:p>
          <a:p>
            <a:pPr lvl="1">
              <a:lnSpc>
                <a:spcPct val="100000"/>
              </a:lnSpc>
            </a:pPr>
            <a:r>
              <a:rPr lang="en-US" sz="2800" dirty="0">
                <a:latin typeface="Verdana" panose="020B0604030504040204" pitchFamily="34" charset="0"/>
                <a:ea typeface="Verdana" panose="020B0604030504040204" pitchFamily="34" charset="0"/>
              </a:rPr>
              <a:t>Approve orientations</a:t>
            </a:r>
            <a:endParaRPr lang="en-US" sz="2800" b="1" dirty="0">
              <a:latin typeface="Verdana" panose="020B0604030504040204" pitchFamily="34" charset="0"/>
              <a:ea typeface="Verdana" panose="020B0604030504040204" pitchFamily="34" charset="0"/>
            </a:endParaRPr>
          </a:p>
          <a:p>
            <a:pPr>
              <a:lnSpc>
                <a:spcPct val="100000"/>
              </a:lnSpc>
            </a:pPr>
            <a:r>
              <a:rPr lang="en-US" b="1" dirty="0">
                <a:latin typeface="Verdana" panose="020B0604030504040204" pitchFamily="34" charset="0"/>
                <a:ea typeface="Verdana" panose="020B0604030504040204" pitchFamily="34" charset="0"/>
              </a:rPr>
              <a:t>Examine best staff IT usage </a:t>
            </a:r>
          </a:p>
          <a:p>
            <a:pPr>
              <a:lnSpc>
                <a:spcPct val="100000"/>
              </a:lnSpc>
            </a:pPr>
            <a:endParaRPr lang="en-US" dirty="0">
              <a:latin typeface="Verdana" panose="020B0604030504040204" pitchFamily="34" charset="0"/>
              <a:ea typeface="Verdana" panose="020B0604030504040204" pitchFamily="34" charset="0"/>
            </a:endParaRPr>
          </a:p>
          <a:p>
            <a:pPr>
              <a:lnSpc>
                <a:spcPct val="100000"/>
              </a:lnSpc>
            </a:pPr>
            <a:endParaRPr lang="en-US" sz="1100" dirty="0"/>
          </a:p>
        </p:txBody>
      </p:sp>
      <p:pic>
        <p:nvPicPr>
          <p:cNvPr id="5" name="Picture 4" descr="White puzzle with one red piece">
            <a:extLst>
              <a:ext uri="{FF2B5EF4-FFF2-40B4-BE49-F238E27FC236}">
                <a16:creationId xmlns:a16="http://schemas.microsoft.com/office/drawing/2014/main" id="{50A4487D-0501-6C83-735B-29F9A157AC51}"/>
              </a:ext>
            </a:extLst>
          </p:cNvPr>
          <p:cNvPicPr>
            <a:picLocks noChangeAspect="1"/>
          </p:cNvPicPr>
          <p:nvPr/>
        </p:nvPicPr>
        <p:blipFill rotWithShape="1">
          <a:blip r:embed="rId3"/>
          <a:srcRect l="11209" r="9645"/>
          <a:stretch/>
        </p:blipFill>
        <p:spPr>
          <a:xfrm>
            <a:off x="7998372" y="1449310"/>
            <a:ext cx="3752194" cy="4846387"/>
          </a:xfrm>
          <a:prstGeom prst="rect">
            <a:avLst/>
          </a:prstGeom>
        </p:spPr>
      </p:pic>
    </p:spTree>
    <p:extLst>
      <p:ext uri="{BB962C8B-B14F-4D97-AF65-F5344CB8AC3E}">
        <p14:creationId xmlns:p14="http://schemas.microsoft.com/office/powerpoint/2010/main" val="2430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Analysing medical x-ray results">
            <a:extLst>
              <a:ext uri="{FF2B5EF4-FFF2-40B4-BE49-F238E27FC236}">
                <a16:creationId xmlns:a16="http://schemas.microsoft.com/office/drawing/2014/main" id="{0BFFE40F-3824-BD45-7334-983B03F934B1}"/>
              </a:ext>
            </a:extLst>
          </p:cNvPr>
          <p:cNvPicPr>
            <a:picLocks noChangeAspect="1"/>
          </p:cNvPicPr>
          <p:nvPr/>
        </p:nvPicPr>
        <p:blipFill rotWithShape="1">
          <a:blip r:embed="rId2">
            <a:alphaModFix amt="60000"/>
          </a:blip>
          <a:srcRect t="15747"/>
          <a:stretch/>
        </p:blipFill>
        <p:spPr>
          <a:xfrm>
            <a:off x="20" y="1386"/>
            <a:ext cx="12191980" cy="6856614"/>
          </a:xfrm>
          <a:prstGeom prst="rect">
            <a:avLst/>
          </a:prstGeom>
        </p:spPr>
      </p:pic>
      <p:sp>
        <p:nvSpPr>
          <p:cNvPr id="2" name="Title 1">
            <a:extLst>
              <a:ext uri="{FF2B5EF4-FFF2-40B4-BE49-F238E27FC236}">
                <a16:creationId xmlns:a16="http://schemas.microsoft.com/office/drawing/2014/main" id="{D07ED705-9E4C-4457-D2A2-ECDDDDBDC9AC}"/>
              </a:ext>
            </a:extLst>
          </p:cNvPr>
          <p:cNvSpPr>
            <a:spLocks noGrp="1"/>
          </p:cNvSpPr>
          <p:nvPr>
            <p:ph type="title"/>
          </p:nvPr>
        </p:nvSpPr>
        <p:spPr>
          <a:xfrm>
            <a:off x="578069" y="706842"/>
            <a:ext cx="4750675" cy="2836941"/>
          </a:xfrm>
        </p:spPr>
        <p:txBody>
          <a:bodyPr anchor="ctr">
            <a:normAutofit/>
          </a:bodyPr>
          <a:lstStyle/>
          <a:p>
            <a:r>
              <a:rPr lang="en-US" b="1" dirty="0">
                <a:solidFill>
                  <a:srgbClr val="FFFFFF"/>
                </a:solidFill>
                <a:latin typeface="Verdana" panose="020B0604030504040204" pitchFamily="34" charset="0"/>
                <a:ea typeface="Verdana" panose="020B0604030504040204" pitchFamily="34" charset="0"/>
              </a:rPr>
              <a:t>Objective:  Advocacy</a:t>
            </a:r>
          </a:p>
        </p:txBody>
      </p:sp>
      <p:grpSp>
        <p:nvGrpSpPr>
          <p:cNvPr id="15" name="Group 14">
            <a:extLst>
              <a:ext uri="{FF2B5EF4-FFF2-40B4-BE49-F238E27FC236}">
                <a16:creationId xmlns:a16="http://schemas.microsoft.com/office/drawing/2014/main" id="{245C754D-F6B0-4E8B-BCBC-51B5E2863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16" name="Picture 15">
              <a:extLst>
                <a:ext uri="{FF2B5EF4-FFF2-40B4-BE49-F238E27FC236}">
                  <a16:creationId xmlns:a16="http://schemas.microsoft.com/office/drawing/2014/main" id="{66BE34B5-B2D6-49D5-B3B8-6E019E3E4C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17" name="Picture 16">
              <a:extLst>
                <a:ext uri="{FF2B5EF4-FFF2-40B4-BE49-F238E27FC236}">
                  <a16:creationId xmlns:a16="http://schemas.microsoft.com/office/drawing/2014/main" id="{1B5FDAC2-DA09-40B0-9B3F-D874ECE965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3" name="Content Placeholder 2">
            <a:extLst>
              <a:ext uri="{FF2B5EF4-FFF2-40B4-BE49-F238E27FC236}">
                <a16:creationId xmlns:a16="http://schemas.microsoft.com/office/drawing/2014/main" id="{F548599E-E406-A06D-4315-3505FD901246}"/>
              </a:ext>
            </a:extLst>
          </p:cNvPr>
          <p:cNvSpPr>
            <a:spLocks noGrp="1"/>
          </p:cNvSpPr>
          <p:nvPr>
            <p:ph idx="1"/>
          </p:nvPr>
        </p:nvSpPr>
        <p:spPr>
          <a:xfrm>
            <a:off x="5328744" y="1040561"/>
            <a:ext cx="5933257" cy="3636579"/>
          </a:xfrm>
        </p:spPr>
        <p:txBody>
          <a:bodyPr anchor="ctr">
            <a:normAutofit/>
          </a:bodyPr>
          <a:lstStyle/>
          <a:p>
            <a:pPr marL="0" indent="0">
              <a:buNone/>
            </a:pPr>
            <a:r>
              <a:rPr lang="en-US" sz="3200" dirty="0">
                <a:solidFill>
                  <a:srgbClr val="FFFFFF"/>
                </a:solidFill>
                <a:latin typeface="Verdana" panose="020B0604030504040204" pitchFamily="34" charset="0"/>
                <a:ea typeface="Verdana" panose="020B0604030504040204" pitchFamily="34" charset="0"/>
              </a:rPr>
              <a:t>Enhance MSSNY's advocacy effectiveness to impact the lives of physicians positively and the patients under their care.</a:t>
            </a:r>
          </a:p>
        </p:txBody>
      </p:sp>
    </p:spTree>
    <p:extLst>
      <p:ext uri="{BB962C8B-B14F-4D97-AF65-F5344CB8AC3E}">
        <p14:creationId xmlns:p14="http://schemas.microsoft.com/office/powerpoint/2010/main" val="1312235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7465-E46A-B4FE-4C42-BEA6789B98F9}"/>
              </a:ext>
            </a:extLst>
          </p:cNvPr>
          <p:cNvSpPr>
            <a:spLocks noGrp="1"/>
          </p:cNvSpPr>
          <p:nvPr>
            <p:ph type="title"/>
          </p:nvPr>
        </p:nvSpPr>
        <p:spPr>
          <a:xfrm>
            <a:off x="1692166" y="365760"/>
            <a:ext cx="9661634" cy="706295"/>
          </a:xfrm>
        </p:spPr>
        <p:txBody>
          <a:bodyPr>
            <a:normAutofit fontScale="90000"/>
          </a:bodyPr>
          <a:lstStyle/>
          <a:p>
            <a:r>
              <a:rPr lang="en-US" b="1" dirty="0">
                <a:latin typeface="Verdana" panose="020B0604030504040204" pitchFamily="34" charset="0"/>
                <a:ea typeface="Verdana" panose="020B0604030504040204" pitchFamily="34" charset="0"/>
              </a:rPr>
              <a:t>Advocacy Goals + Tactics</a:t>
            </a:r>
          </a:p>
        </p:txBody>
      </p:sp>
      <p:graphicFrame>
        <p:nvGraphicFramePr>
          <p:cNvPr id="5" name="Content Placeholder 2">
            <a:extLst>
              <a:ext uri="{FF2B5EF4-FFF2-40B4-BE49-F238E27FC236}">
                <a16:creationId xmlns:a16="http://schemas.microsoft.com/office/drawing/2014/main" id="{30086FF5-C40E-4782-5C3D-0310EAAE8FBB}"/>
              </a:ext>
            </a:extLst>
          </p:cNvPr>
          <p:cNvGraphicFramePr>
            <a:graphicFrameLocks noGrp="1"/>
          </p:cNvGraphicFramePr>
          <p:nvPr>
            <p:ph idx="1"/>
            <p:extLst>
              <p:ext uri="{D42A27DB-BD31-4B8C-83A1-F6EECF244321}">
                <p14:modId xmlns:p14="http://schemas.microsoft.com/office/powerpoint/2010/main" val="1876306248"/>
              </p:ext>
            </p:extLst>
          </p:nvPr>
        </p:nvGraphicFramePr>
        <p:xfrm>
          <a:off x="458694" y="696310"/>
          <a:ext cx="11274612" cy="5465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284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8D6FD602-3113-4FC4-982F-15099614D2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15" name="Picture 14">
              <a:extLst>
                <a:ext uri="{FF2B5EF4-FFF2-40B4-BE49-F238E27FC236}">
                  <a16:creationId xmlns:a16="http://schemas.microsoft.com/office/drawing/2014/main" id="{8B8C81AF-BEDB-486F-AB26-181C63BF14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E08D8EF1-80CA-4FAD-BD38-F379CECC36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C983EE50-CE3E-311B-01FC-3455EF2BC08D}"/>
              </a:ext>
            </a:extLst>
          </p:cNvPr>
          <p:cNvSpPr>
            <a:spLocks noGrp="1"/>
          </p:cNvSpPr>
          <p:nvPr>
            <p:ph type="title"/>
          </p:nvPr>
        </p:nvSpPr>
        <p:spPr>
          <a:xfrm>
            <a:off x="5638800" y="586992"/>
            <a:ext cx="5867400" cy="1664573"/>
          </a:xfrm>
        </p:spPr>
        <p:txBody>
          <a:bodyPr>
            <a:normAutofit/>
          </a:bodyPr>
          <a:lstStyle/>
          <a:p>
            <a:r>
              <a:rPr lang="en-US" b="1" dirty="0">
                <a:latin typeface="Verdana" panose="020B0604030504040204" pitchFamily="34" charset="0"/>
                <a:ea typeface="Verdana" panose="020B0604030504040204" pitchFamily="34" charset="0"/>
              </a:rPr>
              <a:t>Objective: Communication</a:t>
            </a:r>
          </a:p>
        </p:txBody>
      </p:sp>
      <p:pic>
        <p:nvPicPr>
          <p:cNvPr id="7" name="Graphic 6" descr="Chat">
            <a:extLst>
              <a:ext uri="{FF2B5EF4-FFF2-40B4-BE49-F238E27FC236}">
                <a16:creationId xmlns:a16="http://schemas.microsoft.com/office/drawing/2014/main" id="{4F4392BD-70B2-AA15-B6DB-AC75A01EE6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552" y="1109972"/>
            <a:ext cx="4724400" cy="4724400"/>
          </a:xfrm>
          <a:prstGeom prst="rect">
            <a:avLst/>
          </a:prstGeom>
        </p:spPr>
      </p:pic>
      <p:sp>
        <p:nvSpPr>
          <p:cNvPr id="3" name="Content Placeholder 2">
            <a:extLst>
              <a:ext uri="{FF2B5EF4-FFF2-40B4-BE49-F238E27FC236}">
                <a16:creationId xmlns:a16="http://schemas.microsoft.com/office/drawing/2014/main" id="{AC438D7F-A7C0-B017-E95A-23FFCC5DA362}"/>
              </a:ext>
            </a:extLst>
          </p:cNvPr>
          <p:cNvSpPr>
            <a:spLocks noGrp="1"/>
          </p:cNvSpPr>
          <p:nvPr>
            <p:ph idx="1"/>
          </p:nvPr>
        </p:nvSpPr>
        <p:spPr>
          <a:xfrm>
            <a:off x="5638860" y="2411653"/>
            <a:ext cx="5867022" cy="3928822"/>
          </a:xfrm>
        </p:spPr>
        <p:txBody>
          <a:bodyPr>
            <a:normAutofit/>
          </a:bodyPr>
          <a:lstStyle/>
          <a:p>
            <a:pPr marL="0" indent="0">
              <a:buNone/>
            </a:pPr>
            <a:r>
              <a:rPr lang="en-US" sz="3200" dirty="0">
                <a:latin typeface="Verdana" panose="020B0604030504040204" pitchFamily="34" charset="0"/>
                <a:ea typeface="Verdana" panose="020B0604030504040204" pitchFamily="34" charset="0"/>
              </a:rPr>
              <a:t>Enhance tailored communication channels for MSSNY and CMS messages to align with the preferences and requirements of members.</a:t>
            </a:r>
          </a:p>
        </p:txBody>
      </p:sp>
    </p:spTree>
    <p:extLst>
      <p:ext uri="{BB962C8B-B14F-4D97-AF65-F5344CB8AC3E}">
        <p14:creationId xmlns:p14="http://schemas.microsoft.com/office/powerpoint/2010/main" val="3962914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5" name="Group 34">
            <a:extLst>
              <a:ext uri="{FF2B5EF4-FFF2-40B4-BE49-F238E27FC236}">
                <a16:creationId xmlns:a16="http://schemas.microsoft.com/office/drawing/2014/main" id="{8D6FD602-3113-4FC4-982F-15099614D2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36" name="Picture 35">
              <a:extLst>
                <a:ext uri="{FF2B5EF4-FFF2-40B4-BE49-F238E27FC236}">
                  <a16:creationId xmlns:a16="http://schemas.microsoft.com/office/drawing/2014/main" id="{8B8C81AF-BEDB-486F-AB26-181C63BF14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E08D8EF1-80CA-4FAD-BD38-F379CECC36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56C12584-DE79-665B-C87F-09B71FC9A0F2}"/>
              </a:ext>
            </a:extLst>
          </p:cNvPr>
          <p:cNvSpPr>
            <a:spLocks noGrp="1"/>
          </p:cNvSpPr>
          <p:nvPr>
            <p:ph type="title"/>
          </p:nvPr>
        </p:nvSpPr>
        <p:spPr>
          <a:xfrm>
            <a:off x="1082565" y="347186"/>
            <a:ext cx="10457163" cy="708410"/>
          </a:xfrm>
        </p:spPr>
        <p:txBody>
          <a:bodyPr>
            <a:normAutofit fontScale="90000"/>
          </a:bodyPr>
          <a:lstStyle/>
          <a:p>
            <a:r>
              <a:rPr lang="en-US" b="1" dirty="0">
                <a:latin typeface="Verdana" panose="020B0604030504040204" pitchFamily="34" charset="0"/>
                <a:ea typeface="Verdana" panose="020B0604030504040204" pitchFamily="34" charset="0"/>
              </a:rPr>
              <a:t>Communications: Goals + Tactics</a:t>
            </a:r>
          </a:p>
        </p:txBody>
      </p:sp>
      <p:pic>
        <p:nvPicPr>
          <p:cNvPr id="37" name="Graphic 36" descr="Advertising">
            <a:extLst>
              <a:ext uri="{FF2B5EF4-FFF2-40B4-BE49-F238E27FC236}">
                <a16:creationId xmlns:a16="http://schemas.microsoft.com/office/drawing/2014/main" id="{5AC361CD-BA93-5432-0429-1D8B6497EC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532" y="1859583"/>
            <a:ext cx="3229724" cy="4229283"/>
          </a:xfrm>
          <a:prstGeom prst="rect">
            <a:avLst/>
          </a:prstGeom>
        </p:spPr>
      </p:pic>
      <p:sp>
        <p:nvSpPr>
          <p:cNvPr id="3" name="Content Placeholder 2">
            <a:extLst>
              <a:ext uri="{FF2B5EF4-FFF2-40B4-BE49-F238E27FC236}">
                <a16:creationId xmlns:a16="http://schemas.microsoft.com/office/drawing/2014/main" id="{54392F57-DEAD-1E97-E9AA-917BC5AE5502}"/>
              </a:ext>
            </a:extLst>
          </p:cNvPr>
          <p:cNvSpPr>
            <a:spLocks noGrp="1"/>
          </p:cNvSpPr>
          <p:nvPr>
            <p:ph idx="1"/>
          </p:nvPr>
        </p:nvSpPr>
        <p:spPr>
          <a:xfrm>
            <a:off x="4048775" y="1295402"/>
            <a:ext cx="7873211" cy="5357646"/>
          </a:xfrm>
        </p:spPr>
        <p:txBody>
          <a:bodyPr>
            <a:normAutofit/>
          </a:bodyPr>
          <a:lstStyle/>
          <a:p>
            <a:pPr marL="0" indent="0">
              <a:lnSpc>
                <a:spcPct val="100000"/>
              </a:lnSpc>
              <a:buNone/>
            </a:pPr>
            <a:r>
              <a:rPr lang="en-US" sz="2200" b="1" dirty="0">
                <a:latin typeface="Verdana" panose="020B0604030504040204" pitchFamily="34" charset="0"/>
                <a:ea typeface="Verdana" panose="020B0604030504040204" pitchFamily="34" charset="0"/>
              </a:rPr>
              <a:t>Improve messaging on MSSNY value proposition + how to get involved </a:t>
            </a:r>
            <a:r>
              <a:rPr lang="en-US" sz="2200" dirty="0">
                <a:latin typeface="Verdana" panose="020B0604030504040204" pitchFamily="34" charset="0"/>
                <a:ea typeface="Verdana" panose="020B0604030504040204" pitchFamily="34" charset="0"/>
              </a:rPr>
              <a:t>(by 2024 YE)</a:t>
            </a:r>
          </a:p>
          <a:p>
            <a:pPr>
              <a:lnSpc>
                <a:spcPct val="100000"/>
              </a:lnSpc>
            </a:pPr>
            <a:r>
              <a:rPr lang="en-US" sz="2200" dirty="0">
                <a:latin typeface="Verdana" panose="020B0604030504040204" pitchFamily="34" charset="0"/>
                <a:ea typeface="Verdana" panose="020B0604030504040204" pitchFamily="34" charset="0"/>
              </a:rPr>
              <a:t>Elevator Pitch Talking Points</a:t>
            </a:r>
          </a:p>
          <a:p>
            <a:pPr>
              <a:lnSpc>
                <a:spcPct val="100000"/>
              </a:lnSpc>
            </a:pPr>
            <a:r>
              <a:rPr lang="en-US" sz="2200" dirty="0">
                <a:latin typeface="Verdana" panose="020B0604030504040204" pitchFamily="34" charset="0"/>
                <a:ea typeface="Verdana" panose="020B0604030504040204" pitchFamily="34" charset="0"/>
              </a:rPr>
              <a:t>More multimedia + video (e.g. Gather Voices)</a:t>
            </a:r>
          </a:p>
          <a:p>
            <a:pPr marL="0" indent="0">
              <a:lnSpc>
                <a:spcPct val="100000"/>
              </a:lnSpc>
              <a:buNone/>
            </a:pPr>
            <a:r>
              <a:rPr lang="en-US" sz="2200" b="1" dirty="0">
                <a:latin typeface="Verdana" panose="020B0604030504040204" pitchFamily="34" charset="0"/>
                <a:ea typeface="Verdana" panose="020B0604030504040204" pitchFamily="34" charset="0"/>
              </a:rPr>
              <a:t>Improve outreach strategies: specialties, patient orgs, SMSs, others</a:t>
            </a:r>
            <a:r>
              <a:rPr lang="en-US" sz="2200" dirty="0">
                <a:latin typeface="Verdana" panose="020B0604030504040204" pitchFamily="34" charset="0"/>
                <a:ea typeface="Verdana" panose="020B0604030504040204" pitchFamily="34" charset="0"/>
              </a:rPr>
              <a:t> (by 2024 YE)</a:t>
            </a:r>
          </a:p>
          <a:p>
            <a:pPr>
              <a:lnSpc>
                <a:spcPct val="100000"/>
              </a:lnSpc>
            </a:pPr>
            <a:r>
              <a:rPr lang="en-US" sz="2200" dirty="0">
                <a:latin typeface="Verdana" panose="020B0604030504040204" pitchFamily="34" charset="0"/>
                <a:ea typeface="Verdana" panose="020B0604030504040204" pitchFamily="34" charset="0"/>
              </a:rPr>
              <a:t>List of shared </a:t>
            </a:r>
            <a:r>
              <a:rPr lang="en-US" sz="2200">
                <a:latin typeface="Verdana" panose="020B0604030504040204" pitchFamily="34" charset="0"/>
                <a:ea typeface="Verdana" panose="020B0604030504040204" pitchFamily="34" charset="0"/>
              </a:rPr>
              <a:t>issues </a:t>
            </a:r>
            <a:endParaRPr lang="en-US" sz="2200" dirty="0">
              <a:latin typeface="Verdana" panose="020B0604030504040204" pitchFamily="34" charset="0"/>
              <a:ea typeface="Verdana" panose="020B0604030504040204" pitchFamily="34" charset="0"/>
            </a:endParaRPr>
          </a:p>
          <a:p>
            <a:pPr>
              <a:lnSpc>
                <a:spcPct val="100000"/>
              </a:lnSpc>
            </a:pPr>
            <a:r>
              <a:rPr lang="en-US" sz="2200" dirty="0">
                <a:latin typeface="Verdana" panose="020B0604030504040204" pitchFamily="34" charset="0"/>
                <a:ea typeface="Verdana" panose="020B0604030504040204" pitchFamily="34" charset="0"/>
              </a:rPr>
              <a:t>Contact other leaders</a:t>
            </a:r>
          </a:p>
          <a:p>
            <a:pPr marL="0" indent="0">
              <a:lnSpc>
                <a:spcPct val="100000"/>
              </a:lnSpc>
              <a:buNone/>
            </a:pPr>
            <a:r>
              <a:rPr lang="en-US" sz="2200" b="1" dirty="0">
                <a:latin typeface="Verdana" panose="020B0604030504040204" pitchFamily="34" charset="0"/>
                <a:ea typeface="Verdana" panose="020B0604030504040204" pitchFamily="34" charset="0"/>
              </a:rPr>
              <a:t>Enhance public perception of MSSNY members – strategic branding</a:t>
            </a:r>
          </a:p>
          <a:p>
            <a:pPr>
              <a:lnSpc>
                <a:spcPct val="100000"/>
              </a:lnSpc>
            </a:pPr>
            <a:r>
              <a:rPr lang="en-US" sz="2200" dirty="0">
                <a:latin typeface="Verdana" panose="020B0604030504040204" pitchFamily="34" charset="0"/>
                <a:ea typeface="Verdana" panose="020B0604030504040204" pitchFamily="34" charset="0"/>
              </a:rPr>
              <a:t>Testimonials (Gather Voices)</a:t>
            </a:r>
          </a:p>
          <a:p>
            <a:pPr>
              <a:lnSpc>
                <a:spcPct val="100000"/>
              </a:lnSpc>
            </a:pPr>
            <a:r>
              <a:rPr lang="en-US" sz="2200" dirty="0">
                <a:latin typeface="Verdana" panose="020B0604030504040204" pitchFamily="34" charset="0"/>
                <a:ea typeface="Verdana" panose="020B0604030504040204" pitchFamily="34" charset="0"/>
              </a:rPr>
              <a:t>MSSNY nameplates/badges </a:t>
            </a:r>
          </a:p>
          <a:p>
            <a:pPr marL="0" indent="0">
              <a:lnSpc>
                <a:spcPct val="100000"/>
              </a:lnSpc>
              <a:buNone/>
            </a:pPr>
            <a:endParaRPr lang="en-US" sz="1500" dirty="0"/>
          </a:p>
          <a:p>
            <a:pPr marL="0" indent="0">
              <a:lnSpc>
                <a:spcPct val="100000"/>
              </a:lnSpc>
              <a:buNone/>
            </a:pPr>
            <a:endParaRPr lang="en-US" sz="1500" dirty="0"/>
          </a:p>
          <a:p>
            <a:pPr marL="0" indent="0">
              <a:lnSpc>
                <a:spcPct val="100000"/>
              </a:lnSpc>
              <a:buNone/>
            </a:pPr>
            <a:endParaRPr lang="en-US" sz="1500" dirty="0"/>
          </a:p>
        </p:txBody>
      </p:sp>
    </p:spTree>
    <p:extLst>
      <p:ext uri="{BB962C8B-B14F-4D97-AF65-F5344CB8AC3E}">
        <p14:creationId xmlns:p14="http://schemas.microsoft.com/office/powerpoint/2010/main" val="2393683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265711-0DDC-DD69-F7E6-B9D01613A2D3}"/>
              </a:ext>
            </a:extLst>
          </p:cNvPr>
          <p:cNvSpPr>
            <a:spLocks noGrp="1"/>
          </p:cNvSpPr>
          <p:nvPr>
            <p:ph type="title"/>
          </p:nvPr>
        </p:nvSpPr>
        <p:spPr>
          <a:xfrm>
            <a:off x="5580185" y="401980"/>
            <a:ext cx="6135077" cy="1820663"/>
          </a:xfrm>
        </p:spPr>
        <p:txBody>
          <a:bodyPr>
            <a:noAutofit/>
          </a:bodyPr>
          <a:lstStyle/>
          <a:p>
            <a:pPr algn="ctr"/>
            <a:r>
              <a:rPr lang="en-US" sz="3600" b="1" dirty="0">
                <a:solidFill>
                  <a:schemeClr val="tx1"/>
                </a:solidFill>
                <a:latin typeface="Verdana" panose="020B0604030504040204" pitchFamily="34" charset="0"/>
                <a:ea typeface="Verdana" panose="020B0604030504040204" pitchFamily="34" charset="0"/>
              </a:rPr>
              <a:t>Stop Rearranging the deck chairs on the titanic</a:t>
            </a:r>
          </a:p>
        </p:txBody>
      </p:sp>
      <p:sp>
        <p:nvSpPr>
          <p:cNvPr id="28" name="Freeform: Shape 27">
            <a:extLst>
              <a:ext uri="{FF2B5EF4-FFF2-40B4-BE49-F238E27FC236}">
                <a16:creationId xmlns:a16="http://schemas.microsoft.com/office/drawing/2014/main" id="{7EC0D68F-F813-4414-800D-F8D4F0AB8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erson walking on a train platform&#10;&#10;Description automatically generated with low confidence">
            <a:extLst>
              <a:ext uri="{FF2B5EF4-FFF2-40B4-BE49-F238E27FC236}">
                <a16:creationId xmlns:a16="http://schemas.microsoft.com/office/drawing/2014/main" id="{286EFF43-C406-6656-8529-18FEE451427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807" r="13649" b="2"/>
          <a:stretch/>
        </p:blipFill>
        <p:spPr>
          <a:xfrm>
            <a:off x="263873" y="1883508"/>
            <a:ext cx="4212492" cy="4572512"/>
          </a:xfrm>
          <a:prstGeom prst="rect">
            <a:avLst/>
          </a:prstGeom>
        </p:spPr>
      </p:pic>
      <p:sp>
        <p:nvSpPr>
          <p:cNvPr id="10" name="Content Placeholder 9">
            <a:extLst>
              <a:ext uri="{FF2B5EF4-FFF2-40B4-BE49-F238E27FC236}">
                <a16:creationId xmlns:a16="http://schemas.microsoft.com/office/drawing/2014/main" id="{900E0134-19CB-12F1-7C82-C60E522A0DD6}"/>
              </a:ext>
            </a:extLst>
          </p:cNvPr>
          <p:cNvSpPr>
            <a:spLocks noGrp="1"/>
          </p:cNvSpPr>
          <p:nvPr>
            <p:ph idx="1"/>
          </p:nvPr>
        </p:nvSpPr>
        <p:spPr>
          <a:xfrm>
            <a:off x="6587545" y="2328985"/>
            <a:ext cx="4869179" cy="3744269"/>
          </a:xfrm>
        </p:spPr>
        <p:txBody>
          <a:bodyPr anchor="t">
            <a:normAutofit/>
          </a:bodyPr>
          <a:lstStyle/>
          <a:p>
            <a:pPr marL="0" indent="0">
              <a:buNone/>
            </a:pPr>
            <a:r>
              <a:rPr lang="en-US" sz="2800" dirty="0"/>
              <a:t>“</a:t>
            </a:r>
            <a:r>
              <a:rPr lang="en-US" sz="2800" i="1" dirty="0"/>
              <a:t>Insanity is doing the same thing over and over and expecting a different result</a:t>
            </a:r>
            <a:r>
              <a:rPr lang="en-US" sz="2800" dirty="0"/>
              <a:t>” Albert Einstein</a:t>
            </a:r>
            <a:r>
              <a:rPr lang="en-US" sz="2400" dirty="0"/>
              <a:t>. </a:t>
            </a:r>
          </a:p>
        </p:txBody>
      </p:sp>
      <p:grpSp>
        <p:nvGrpSpPr>
          <p:cNvPr id="30" name="Group 29">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32" name="Oval 31">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pic>
        <p:nvPicPr>
          <p:cNvPr id="8" name="Picture 7" descr="A person holding a cup&#10;&#10;Description automatically generated with low confidence">
            <a:extLst>
              <a:ext uri="{FF2B5EF4-FFF2-40B4-BE49-F238E27FC236}">
                <a16:creationId xmlns:a16="http://schemas.microsoft.com/office/drawing/2014/main" id="{E31FEBDB-A7DE-D77A-77A9-B7DC1E8B8EB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69374" y="4300385"/>
            <a:ext cx="2834909" cy="2165242"/>
          </a:xfrm>
          <a:prstGeom prst="rect">
            <a:avLst/>
          </a:prstGeom>
        </p:spPr>
      </p:pic>
    </p:spTree>
    <p:extLst>
      <p:ext uri="{BB962C8B-B14F-4D97-AF65-F5344CB8AC3E}">
        <p14:creationId xmlns:p14="http://schemas.microsoft.com/office/powerpoint/2010/main" val="639753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6E18020-7141-40C0-98B9-58BE04886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963658-085B-BC56-6B4E-0990FDE50997}"/>
              </a:ext>
            </a:extLst>
          </p:cNvPr>
          <p:cNvSpPr>
            <a:spLocks noGrp="1"/>
          </p:cNvSpPr>
          <p:nvPr>
            <p:ph type="title"/>
          </p:nvPr>
        </p:nvSpPr>
        <p:spPr>
          <a:xfrm>
            <a:off x="5269313" y="1268018"/>
            <a:ext cx="6263149" cy="3869205"/>
          </a:xfrm>
        </p:spPr>
        <p:txBody>
          <a:bodyPr vert="horz" lIns="91440" tIns="45720" rIns="91440" bIns="45720" rtlCol="0" anchor="b">
            <a:normAutofit/>
          </a:bodyPr>
          <a:lstStyle/>
          <a:p>
            <a:pPr>
              <a:lnSpc>
                <a:spcPct val="80000"/>
              </a:lnSpc>
            </a:pPr>
            <a:r>
              <a:rPr lang="en-US" sz="8800" b="1" dirty="0">
                <a:solidFill>
                  <a:srgbClr val="FFFFFF"/>
                </a:solidFill>
              </a:rPr>
              <a:t>Together we can build MSSNY</a:t>
            </a:r>
          </a:p>
        </p:txBody>
      </p:sp>
      <p:pic>
        <p:nvPicPr>
          <p:cNvPr id="5" name="Content Placeholder 4" descr="Children with solid fill">
            <a:extLst>
              <a:ext uri="{FF2B5EF4-FFF2-40B4-BE49-F238E27FC236}">
                <a16:creationId xmlns:a16="http://schemas.microsoft.com/office/drawing/2014/main" id="{1146AE90-24B8-88EF-61A0-3BB1E931AF21}"/>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423793"/>
            <a:ext cx="4001315" cy="4001315"/>
          </a:xfrm>
          <a:prstGeom prst="rect">
            <a:avLst/>
          </a:prstGeom>
        </p:spPr>
      </p:pic>
    </p:spTree>
    <p:extLst>
      <p:ext uri="{BB962C8B-B14F-4D97-AF65-F5344CB8AC3E}">
        <p14:creationId xmlns:p14="http://schemas.microsoft.com/office/powerpoint/2010/main" val="367573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D00940EF-FB5B-46E1-817C-8F4A5A4048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94385" y="41921"/>
            <a:ext cx="3997615" cy="6816079"/>
            <a:chOff x="8059620" y="41922"/>
            <a:chExt cx="3997615" cy="6816077"/>
          </a:xfrm>
        </p:grpSpPr>
        <p:pic>
          <p:nvPicPr>
            <p:cNvPr id="13" name="Picture 12">
              <a:extLst>
                <a:ext uri="{FF2B5EF4-FFF2-40B4-BE49-F238E27FC236}">
                  <a16:creationId xmlns:a16="http://schemas.microsoft.com/office/drawing/2014/main" id="{A6A276BF-DA8B-474D-BDE4-746A2E01AA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4" name="Picture 13">
              <a:extLst>
                <a:ext uri="{FF2B5EF4-FFF2-40B4-BE49-F238E27FC236}">
                  <a16:creationId xmlns:a16="http://schemas.microsoft.com/office/drawing/2014/main" id="{E69E6F84-8F47-4F68-B8F4-4CC7123FFE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6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CA4C0EC8-2462-4C39-A0E4-3E689179DF3D}"/>
              </a:ext>
            </a:extLst>
          </p:cNvPr>
          <p:cNvSpPr>
            <a:spLocks noGrp="1"/>
          </p:cNvSpPr>
          <p:nvPr>
            <p:ph type="title"/>
          </p:nvPr>
        </p:nvSpPr>
        <p:spPr>
          <a:xfrm>
            <a:off x="838201" y="559813"/>
            <a:ext cx="8763000" cy="1055627"/>
          </a:xfrm>
        </p:spPr>
        <p:txBody>
          <a:bodyPr>
            <a:normAutofit/>
          </a:bodyPr>
          <a:lstStyle/>
          <a:p>
            <a:r>
              <a:rPr lang="en-US" b="1">
                <a:solidFill>
                  <a:srgbClr val="FFFFFF"/>
                </a:solidFill>
                <a:latin typeface="Verdana" panose="020B0604030504040204" pitchFamily="34" charset="0"/>
                <a:ea typeface="Verdana" panose="020B0604030504040204" pitchFamily="34" charset="0"/>
              </a:rPr>
              <a:t>Prior Planning Exercises</a:t>
            </a:r>
          </a:p>
        </p:txBody>
      </p:sp>
      <p:sp>
        <p:nvSpPr>
          <p:cNvPr id="3" name="Content Placeholder 2">
            <a:extLst>
              <a:ext uri="{FF2B5EF4-FFF2-40B4-BE49-F238E27FC236}">
                <a16:creationId xmlns:a16="http://schemas.microsoft.com/office/drawing/2014/main" id="{62F56A5D-7B50-4343-B839-97013234C079}"/>
              </a:ext>
            </a:extLst>
          </p:cNvPr>
          <p:cNvSpPr>
            <a:spLocks noGrp="1"/>
          </p:cNvSpPr>
          <p:nvPr>
            <p:ph idx="1"/>
          </p:nvPr>
        </p:nvSpPr>
        <p:spPr>
          <a:xfrm>
            <a:off x="562964" y="1657361"/>
            <a:ext cx="10755275" cy="4916159"/>
          </a:xfrm>
        </p:spPr>
        <p:txBody>
          <a:bodyPr>
            <a:normAutofit/>
          </a:bodyPr>
          <a:lstStyle/>
          <a:p>
            <a:pPr marL="0" indent="0">
              <a:buNone/>
            </a:pPr>
            <a:r>
              <a:rPr lang="en-US" sz="2400" b="1" u="sng" dirty="0">
                <a:solidFill>
                  <a:srgbClr val="FFFFFF"/>
                </a:solidFill>
                <a:latin typeface="Verdana" panose="020B0604030504040204" pitchFamily="34" charset="0"/>
                <a:ea typeface="Verdana" panose="020B0604030504040204" pitchFamily="34" charset="0"/>
              </a:rPr>
              <a:t>2010</a:t>
            </a:r>
          </a:p>
          <a:p>
            <a:pPr lvl="1">
              <a:buFont typeface="Arial" panose="020B0604020202020204" pitchFamily="34" charset="0"/>
              <a:buChar char="•"/>
            </a:pPr>
            <a:r>
              <a:rPr lang="en-US" b="1" dirty="0">
                <a:solidFill>
                  <a:srgbClr val="FFFFFF"/>
                </a:solidFill>
                <a:latin typeface="Verdana" panose="020B0604030504040204" pitchFamily="34" charset="0"/>
                <a:ea typeface="Verdana" panose="020B0604030504040204" pitchFamily="34" charset="0"/>
              </a:rPr>
              <a:t>Robust</a:t>
            </a:r>
            <a:r>
              <a:rPr lang="en-US" dirty="0">
                <a:solidFill>
                  <a:srgbClr val="FFFFFF"/>
                </a:solidFill>
                <a:latin typeface="Verdana" panose="020B0604030504040204" pitchFamily="34" charset="0"/>
                <a:ea typeface="Verdana" panose="020B0604030504040204" pitchFamily="34" charset="0"/>
              </a:rPr>
              <a:t>.  Outside firm.  Extensive look at healthcare landscape</a:t>
            </a:r>
          </a:p>
          <a:p>
            <a:pPr lvl="1">
              <a:buFont typeface="Arial" panose="020B0604020202020204" pitchFamily="34" charset="0"/>
              <a:buChar char="•"/>
            </a:pPr>
            <a:endParaRPr lang="en-US" dirty="0">
              <a:solidFill>
                <a:srgbClr val="FFFFFF"/>
              </a:solidFill>
              <a:latin typeface="Verdana" panose="020B0604030504040204" pitchFamily="34" charset="0"/>
              <a:ea typeface="Verdana" panose="020B0604030504040204" pitchFamily="34" charset="0"/>
            </a:endParaRPr>
          </a:p>
          <a:p>
            <a:pPr lvl="1">
              <a:buFont typeface="Arial" panose="020B0604020202020204" pitchFamily="34" charset="0"/>
              <a:buChar char="•"/>
            </a:pPr>
            <a:r>
              <a:rPr lang="en-US" b="1" dirty="0">
                <a:solidFill>
                  <a:srgbClr val="FFFFFF"/>
                </a:solidFill>
                <a:latin typeface="Verdana" panose="020B0604030504040204" pitchFamily="34" charset="0"/>
                <a:ea typeface="Verdana" panose="020B0604030504040204" pitchFamily="34" charset="0"/>
              </a:rPr>
              <a:t>Focus on substantive issues</a:t>
            </a:r>
            <a:r>
              <a:rPr lang="en-US" dirty="0">
                <a:solidFill>
                  <a:srgbClr val="FFFFFF"/>
                </a:solidFill>
                <a:latin typeface="Verdana" panose="020B0604030504040204" pitchFamily="34" charset="0"/>
                <a:ea typeface="Verdana" panose="020B0604030504040204" pitchFamily="34" charset="0"/>
              </a:rPr>
              <a:t>.  Familiar:  e.g., insurance hassles, med mal, collective negotiation.</a:t>
            </a:r>
          </a:p>
          <a:p>
            <a:pPr lvl="1">
              <a:buFont typeface="Arial" panose="020B0604020202020204" pitchFamily="34" charset="0"/>
              <a:buChar char="•"/>
            </a:pPr>
            <a:endParaRPr lang="en-US" dirty="0">
              <a:solidFill>
                <a:srgbClr val="FFFFFF"/>
              </a:solidFill>
              <a:latin typeface="Verdana" panose="020B0604030504040204" pitchFamily="34" charset="0"/>
              <a:ea typeface="Verdana" panose="020B0604030504040204" pitchFamily="34" charset="0"/>
            </a:endParaRPr>
          </a:p>
          <a:p>
            <a:pPr lvl="1">
              <a:buFont typeface="Arial" panose="020B0604020202020204" pitchFamily="34" charset="0"/>
              <a:buChar char="•"/>
            </a:pPr>
            <a:r>
              <a:rPr lang="en-US" b="1" dirty="0">
                <a:solidFill>
                  <a:srgbClr val="FFFFFF"/>
                </a:solidFill>
                <a:latin typeface="Verdana" panose="020B0604030504040204" pitchFamily="34" charset="0"/>
                <a:ea typeface="Verdana" panose="020B0604030504040204" pitchFamily="34" charset="0"/>
              </a:rPr>
              <a:t>Organization</a:t>
            </a:r>
            <a:r>
              <a:rPr lang="en-US" dirty="0">
                <a:solidFill>
                  <a:srgbClr val="FFFFFF"/>
                </a:solidFill>
                <a:latin typeface="Verdana" panose="020B0604030504040204" pitchFamily="34" charset="0"/>
                <a:ea typeface="Verdana" panose="020B0604030504040204" pitchFamily="34" charset="0"/>
              </a:rPr>
              <a:t>:  Also familiar:  “adopt innovative membership strategies”, non-dues revenue. </a:t>
            </a:r>
          </a:p>
          <a:p>
            <a:pPr lvl="1">
              <a:buFont typeface="Arial" panose="020B0604020202020204" pitchFamily="34" charset="0"/>
              <a:buChar char="•"/>
            </a:pPr>
            <a:endParaRPr lang="en-US" b="1" dirty="0">
              <a:solidFill>
                <a:srgbClr val="FFFFFF"/>
              </a:solidFill>
              <a:latin typeface="Verdana" panose="020B0604030504040204" pitchFamily="34" charset="0"/>
              <a:ea typeface="Verdana" panose="020B0604030504040204" pitchFamily="34" charset="0"/>
            </a:endParaRPr>
          </a:p>
          <a:p>
            <a:pPr lvl="1">
              <a:buFont typeface="Arial" panose="020B0604020202020204" pitchFamily="34" charset="0"/>
              <a:buChar char="•"/>
            </a:pPr>
            <a:r>
              <a:rPr lang="en-US" b="1" dirty="0">
                <a:solidFill>
                  <a:srgbClr val="FFFFFF"/>
                </a:solidFill>
                <a:latin typeface="Verdana" panose="020B0604030504040204" pitchFamily="34" charset="0"/>
                <a:ea typeface="Verdana" panose="020B0604030504040204" pitchFamily="34" charset="0"/>
              </a:rPr>
              <a:t>Follow-Up</a:t>
            </a:r>
            <a:r>
              <a:rPr lang="en-US" dirty="0">
                <a:solidFill>
                  <a:srgbClr val="FFFFFF"/>
                </a:solidFill>
                <a:latin typeface="Verdana" panose="020B0604030504040204" pitchFamily="34" charset="0"/>
                <a:ea typeface="Verdana" panose="020B0604030504040204" pitchFamily="34" charset="0"/>
              </a:rPr>
              <a:t>.  No clear evidence of consistent efforts.</a:t>
            </a:r>
          </a:p>
          <a:p>
            <a:endParaRPr lang="en-US" sz="1800" dirty="0">
              <a:solidFill>
                <a:srgbClr val="FFFFFF"/>
              </a:solidFill>
            </a:endParaRPr>
          </a:p>
        </p:txBody>
      </p:sp>
    </p:spTree>
    <p:extLst>
      <p:ext uri="{BB962C8B-B14F-4D97-AF65-F5344CB8AC3E}">
        <p14:creationId xmlns:p14="http://schemas.microsoft.com/office/powerpoint/2010/main" val="3848181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6C35EF-DBC8-41DC-A647-F1E0F599B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6DEB0BA5-59CA-4DBF-A716-BEEC67603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DAA8545C-2832-4EB7-9624-D6EEA011A8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1981" y="1"/>
            <a:ext cx="5236971" cy="6858000"/>
            <a:chOff x="20829" y="1"/>
            <a:chExt cx="5236971" cy="6857999"/>
          </a:xfrm>
        </p:grpSpPr>
        <p:pic>
          <p:nvPicPr>
            <p:cNvPr id="13" name="Picture 12">
              <a:extLst>
                <a:ext uri="{FF2B5EF4-FFF2-40B4-BE49-F238E27FC236}">
                  <a16:creationId xmlns:a16="http://schemas.microsoft.com/office/drawing/2014/main" id="{FDDB8A50-D39E-4D33-819B-739ECB9D102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3DCB7945-057F-4373-B268-FF1BE88A4C4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678A970D-7F3E-46DB-8DFA-3319794046D4}"/>
              </a:ext>
            </a:extLst>
          </p:cNvPr>
          <p:cNvSpPr>
            <a:spLocks noGrp="1"/>
          </p:cNvSpPr>
          <p:nvPr>
            <p:ph type="title"/>
          </p:nvPr>
        </p:nvSpPr>
        <p:spPr>
          <a:xfrm>
            <a:off x="838200" y="365760"/>
            <a:ext cx="7462520" cy="863600"/>
          </a:xfrm>
        </p:spPr>
        <p:txBody>
          <a:bodyPr>
            <a:normAutofit fontScale="90000"/>
          </a:bodyPr>
          <a:lstStyle/>
          <a:p>
            <a:r>
              <a:rPr lang="en-US" b="1" dirty="0">
                <a:solidFill>
                  <a:srgbClr val="FFFFFF"/>
                </a:solidFill>
                <a:latin typeface="Verdana" panose="020B0604030504040204" pitchFamily="34" charset="0"/>
                <a:ea typeface="Verdana" panose="020B0604030504040204" pitchFamily="34" charset="0"/>
              </a:rPr>
              <a:t>Prior Planning Exercises</a:t>
            </a:r>
          </a:p>
        </p:txBody>
      </p:sp>
      <p:sp>
        <p:nvSpPr>
          <p:cNvPr id="3" name="Content Placeholder 2">
            <a:extLst>
              <a:ext uri="{FF2B5EF4-FFF2-40B4-BE49-F238E27FC236}">
                <a16:creationId xmlns:a16="http://schemas.microsoft.com/office/drawing/2014/main" id="{706D7FA9-92DE-42F0-97C2-6EA4A857C715}"/>
              </a:ext>
            </a:extLst>
          </p:cNvPr>
          <p:cNvSpPr>
            <a:spLocks noGrp="1"/>
          </p:cNvSpPr>
          <p:nvPr>
            <p:ph idx="1"/>
          </p:nvPr>
        </p:nvSpPr>
        <p:spPr>
          <a:xfrm>
            <a:off x="838200" y="1473200"/>
            <a:ext cx="10927080" cy="5057858"/>
          </a:xfrm>
        </p:spPr>
        <p:txBody>
          <a:bodyPr>
            <a:normAutofit/>
          </a:bodyPr>
          <a:lstStyle/>
          <a:p>
            <a:pPr marL="0" indent="0">
              <a:buNone/>
            </a:pPr>
            <a:r>
              <a:rPr lang="en-US" b="1" u="sng" dirty="0">
                <a:solidFill>
                  <a:srgbClr val="FFFFFF"/>
                </a:solidFill>
              </a:rPr>
              <a:t>2018</a:t>
            </a:r>
          </a:p>
          <a:p>
            <a:pPr lvl="1">
              <a:buFont typeface="Arial" panose="020B0604020202020204" pitchFamily="34" charset="0"/>
              <a:buChar char="•"/>
            </a:pPr>
            <a:r>
              <a:rPr lang="en-US" sz="2800" b="1" dirty="0">
                <a:solidFill>
                  <a:srgbClr val="FFFFFF"/>
                </a:solidFill>
              </a:rPr>
              <a:t>Outline</a:t>
            </a:r>
            <a:r>
              <a:rPr lang="en-US" sz="2800" dirty="0">
                <a:solidFill>
                  <a:srgbClr val="FFFFFF"/>
                </a:solidFill>
              </a:rPr>
              <a:t>.  In-house.</a:t>
            </a:r>
          </a:p>
          <a:p>
            <a:pPr lvl="1">
              <a:buFont typeface="Arial" panose="020B0604020202020204" pitchFamily="34" charset="0"/>
              <a:buChar char="•"/>
            </a:pPr>
            <a:r>
              <a:rPr lang="en-US" sz="2800" b="1" dirty="0">
                <a:solidFill>
                  <a:srgbClr val="FFFFFF"/>
                </a:solidFill>
              </a:rPr>
              <a:t>Areas</a:t>
            </a:r>
            <a:r>
              <a:rPr lang="en-US" sz="2800" dirty="0">
                <a:solidFill>
                  <a:srgbClr val="FFFFFF"/>
                </a:solidFill>
              </a:rPr>
              <a:t>:  Membership, CME, Operations (staff, real estate, regionalization), HOD Modernization, Advocacy.</a:t>
            </a:r>
          </a:p>
          <a:p>
            <a:pPr lvl="1">
              <a:buFont typeface="Arial" panose="020B0604020202020204" pitchFamily="34" charset="0"/>
              <a:buChar char="•"/>
            </a:pPr>
            <a:r>
              <a:rPr lang="en-US" sz="2800" b="1" dirty="0">
                <a:solidFill>
                  <a:srgbClr val="FFFFFF"/>
                </a:solidFill>
              </a:rPr>
              <a:t>Familiar Focus</a:t>
            </a:r>
            <a:r>
              <a:rPr lang="en-US" sz="2800" dirty="0">
                <a:solidFill>
                  <a:srgbClr val="FFFFFF"/>
                </a:solidFill>
              </a:rPr>
              <a:t>:  increase membership with communication and leadership development, non-dues revenue, physician well-being, collective negotiation (explore union affiliation), med mal.</a:t>
            </a:r>
          </a:p>
          <a:p>
            <a:pPr lvl="1"/>
            <a:r>
              <a:rPr lang="en-US" sz="2800" b="1" dirty="0">
                <a:solidFill>
                  <a:srgbClr val="FFFFFF"/>
                </a:solidFill>
                <a:latin typeface="Verdana" panose="020B0604030504040204" pitchFamily="34" charset="0"/>
                <a:ea typeface="Verdana" panose="020B0604030504040204" pitchFamily="34" charset="0"/>
              </a:rPr>
              <a:t>Follow-Up</a:t>
            </a:r>
            <a:r>
              <a:rPr lang="en-US" sz="2800" dirty="0">
                <a:solidFill>
                  <a:srgbClr val="FFFFFF"/>
                </a:solidFill>
                <a:latin typeface="Verdana" panose="020B0604030504040204" pitchFamily="34" charset="0"/>
                <a:ea typeface="Verdana" panose="020B0604030504040204" pitchFamily="34" charset="0"/>
              </a:rPr>
              <a:t>.  No clear evidence of consistent efforts.</a:t>
            </a:r>
          </a:p>
          <a:p>
            <a:pPr lvl="1">
              <a:buFont typeface="Arial" panose="020B0604020202020204" pitchFamily="34" charset="0"/>
              <a:buChar char="•"/>
            </a:pPr>
            <a:endParaRPr lang="en-US" dirty="0">
              <a:solidFill>
                <a:srgbClr val="FFFFFF"/>
              </a:solidFill>
            </a:endParaRPr>
          </a:p>
          <a:p>
            <a:endParaRPr lang="en-US" sz="1800" dirty="0">
              <a:solidFill>
                <a:srgbClr val="FFFFFF"/>
              </a:solidFill>
            </a:endParaRPr>
          </a:p>
        </p:txBody>
      </p:sp>
    </p:spTree>
    <p:extLst>
      <p:ext uri="{BB962C8B-B14F-4D97-AF65-F5344CB8AC3E}">
        <p14:creationId xmlns:p14="http://schemas.microsoft.com/office/powerpoint/2010/main" val="2115897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4" name="Group 13">
            <a:extLst>
              <a:ext uri="{FF2B5EF4-FFF2-40B4-BE49-F238E27FC236}">
                <a16:creationId xmlns:a16="http://schemas.microsoft.com/office/drawing/2014/main" id="{8D6FD602-3113-4FC4-982F-15099614D2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48" y="0"/>
            <a:ext cx="7724071" cy="6858000"/>
            <a:chOff x="4464881" y="0"/>
            <a:chExt cx="7724071" cy="6858000"/>
          </a:xfrm>
        </p:grpSpPr>
        <p:pic>
          <p:nvPicPr>
            <p:cNvPr id="15" name="Picture 14">
              <a:extLst>
                <a:ext uri="{FF2B5EF4-FFF2-40B4-BE49-F238E27FC236}">
                  <a16:creationId xmlns:a16="http://schemas.microsoft.com/office/drawing/2014/main" id="{8B8C81AF-BEDB-486F-AB26-181C63BF14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6" name="Picture 15">
              <a:extLst>
                <a:ext uri="{FF2B5EF4-FFF2-40B4-BE49-F238E27FC236}">
                  <a16:creationId xmlns:a16="http://schemas.microsoft.com/office/drawing/2014/main" id="{E08D8EF1-80CA-4FAD-BD38-F379CECC367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B26A695A-38E5-8957-9FE0-14056917D328}"/>
              </a:ext>
            </a:extLst>
          </p:cNvPr>
          <p:cNvSpPr>
            <a:spLocks noGrp="1"/>
          </p:cNvSpPr>
          <p:nvPr>
            <p:ph type="title"/>
          </p:nvPr>
        </p:nvSpPr>
        <p:spPr>
          <a:xfrm>
            <a:off x="1502979" y="586993"/>
            <a:ext cx="10003221" cy="1046784"/>
          </a:xfrm>
        </p:spPr>
        <p:txBody>
          <a:bodyPr>
            <a:normAutofit fontScale="90000"/>
          </a:bodyPr>
          <a:lstStyle/>
          <a:p>
            <a:r>
              <a:rPr lang="en-US" b="1" dirty="0">
                <a:latin typeface="Verdana" panose="020B0604030504040204" pitchFamily="34" charset="0"/>
                <a:ea typeface="Verdana" panose="020B0604030504040204" pitchFamily="34" charset="0"/>
              </a:rPr>
              <a:t>2023 Strategic Planning Process</a:t>
            </a:r>
          </a:p>
        </p:txBody>
      </p:sp>
      <p:pic>
        <p:nvPicPr>
          <p:cNvPr id="7" name="Graphic 6" descr="Meeting">
            <a:extLst>
              <a:ext uri="{FF2B5EF4-FFF2-40B4-BE49-F238E27FC236}">
                <a16:creationId xmlns:a16="http://schemas.microsoft.com/office/drawing/2014/main" id="{C291388F-AFD7-4940-BD0C-EA7E3AA6E1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15" y="1912883"/>
            <a:ext cx="2865116" cy="4130565"/>
          </a:xfrm>
          <a:prstGeom prst="rect">
            <a:avLst/>
          </a:prstGeom>
        </p:spPr>
      </p:pic>
      <p:sp>
        <p:nvSpPr>
          <p:cNvPr id="3" name="Content Placeholder 2">
            <a:extLst>
              <a:ext uri="{FF2B5EF4-FFF2-40B4-BE49-F238E27FC236}">
                <a16:creationId xmlns:a16="http://schemas.microsoft.com/office/drawing/2014/main" id="{A82661EF-A480-5F11-52AF-15D634924105}"/>
              </a:ext>
            </a:extLst>
          </p:cNvPr>
          <p:cNvSpPr>
            <a:spLocks noGrp="1"/>
          </p:cNvSpPr>
          <p:nvPr>
            <p:ph idx="1"/>
          </p:nvPr>
        </p:nvSpPr>
        <p:spPr>
          <a:xfrm>
            <a:off x="3234613" y="2096814"/>
            <a:ext cx="8820751" cy="4761186"/>
          </a:xfrm>
        </p:spPr>
        <p:txBody>
          <a:bodyPr>
            <a:normAutofit/>
          </a:bodyPr>
          <a:lstStyle/>
          <a:p>
            <a:r>
              <a:rPr lang="en-US" b="1" dirty="0">
                <a:latin typeface="Verdana" panose="020B0604030504040204" pitchFamily="34" charset="0"/>
                <a:ea typeface="Verdana" panose="020B0604030504040204" pitchFamily="34" charset="0"/>
              </a:rPr>
              <a:t>Kick-off meeting </a:t>
            </a:r>
            <a:r>
              <a:rPr lang="en-US" dirty="0">
                <a:latin typeface="Verdana" panose="020B0604030504040204" pitchFamily="34" charset="0"/>
                <a:ea typeface="Verdana" panose="020B0604030504040204" pitchFamily="34" charset="0"/>
              </a:rPr>
              <a:t>(January 31)</a:t>
            </a:r>
          </a:p>
          <a:p>
            <a:r>
              <a:rPr lang="en-US" b="1" dirty="0">
                <a:latin typeface="Verdana" panose="020B0604030504040204" pitchFamily="34" charset="0"/>
                <a:ea typeface="Verdana" panose="020B0604030504040204" pitchFamily="34" charset="0"/>
              </a:rPr>
              <a:t>Blue-Sky suggestions </a:t>
            </a:r>
            <a:r>
              <a:rPr lang="en-US" dirty="0">
                <a:latin typeface="Verdana" panose="020B0604030504040204" pitchFamily="34" charset="0"/>
                <a:ea typeface="Verdana" panose="020B0604030504040204" pitchFamily="34" charset="0"/>
              </a:rPr>
              <a:t>(early February)</a:t>
            </a:r>
          </a:p>
          <a:p>
            <a:r>
              <a:rPr lang="en-US" b="1" dirty="0">
                <a:latin typeface="Verdana" panose="020B0604030504040204" pitchFamily="34" charset="0"/>
                <a:ea typeface="Verdana" panose="020B0604030504040204" pitchFamily="34" charset="0"/>
              </a:rPr>
              <a:t>Member Needs Survey meeting </a:t>
            </a:r>
            <a:r>
              <a:rPr lang="en-US" dirty="0">
                <a:latin typeface="Verdana" panose="020B0604030504040204" pitchFamily="34" charset="0"/>
                <a:ea typeface="Verdana" panose="020B0604030504040204" pitchFamily="34" charset="0"/>
              </a:rPr>
              <a:t>(Feb 15) </a:t>
            </a:r>
          </a:p>
          <a:p>
            <a:r>
              <a:rPr lang="en-US" b="1" dirty="0">
                <a:latin typeface="Verdana" panose="020B0604030504040204" pitchFamily="34" charset="0"/>
                <a:ea typeface="Verdana" panose="020B0604030504040204" pitchFamily="34" charset="0"/>
              </a:rPr>
              <a:t>Further Objectives </a:t>
            </a:r>
            <a:r>
              <a:rPr lang="en-US" dirty="0">
                <a:latin typeface="Verdana" panose="020B0604030504040204" pitchFamily="34" charset="0"/>
                <a:ea typeface="Verdana" panose="020B0604030504040204" pitchFamily="34" charset="0"/>
              </a:rPr>
              <a:t>(early March)</a:t>
            </a:r>
          </a:p>
          <a:p>
            <a:r>
              <a:rPr lang="en-US" b="1" dirty="0">
                <a:latin typeface="Verdana" panose="020B0604030504040204" pitchFamily="34" charset="0"/>
                <a:ea typeface="Verdana" panose="020B0604030504040204" pitchFamily="34" charset="0"/>
              </a:rPr>
              <a:t>In-person weekend meeting</a:t>
            </a:r>
            <a:r>
              <a:rPr lang="en-US" dirty="0">
                <a:latin typeface="Verdana" panose="020B0604030504040204" pitchFamily="34" charset="0"/>
                <a:ea typeface="Verdana" panose="020B0604030504040204" pitchFamily="34" charset="0"/>
              </a:rPr>
              <a:t> (March 11-12)</a:t>
            </a:r>
          </a:p>
          <a:p>
            <a:r>
              <a:rPr lang="en-US" b="1" dirty="0">
                <a:latin typeface="Verdana" panose="020B0604030504040204" pitchFamily="34" charset="0"/>
                <a:ea typeface="Verdana" panose="020B0604030504040204" pitchFamily="34" charset="0"/>
              </a:rPr>
              <a:t>Fine tuning by participants </a:t>
            </a:r>
            <a:r>
              <a:rPr lang="en-US" dirty="0">
                <a:latin typeface="Verdana" panose="020B0604030504040204" pitchFamily="34" charset="0"/>
                <a:ea typeface="Verdana" panose="020B0604030504040204" pitchFamily="34" charset="0"/>
              </a:rPr>
              <a:t>(April – May)</a:t>
            </a:r>
            <a:endParaRPr lang="en-US" b="1"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Adopted by Council </a:t>
            </a:r>
            <a:r>
              <a:rPr lang="en-US" dirty="0">
                <a:latin typeface="Verdana" panose="020B0604030504040204" pitchFamily="34" charset="0"/>
                <a:ea typeface="Verdana" panose="020B0604030504040204" pitchFamily="34" charset="0"/>
              </a:rPr>
              <a:t>(July)</a:t>
            </a:r>
            <a:r>
              <a:rPr lang="en-US" b="1" dirty="0">
                <a:latin typeface="Verdana" panose="020B0604030504040204" pitchFamily="34" charset="0"/>
                <a:ea typeface="Verdana" panose="020B0604030504040204" pitchFamily="34" charset="0"/>
              </a:rPr>
              <a:t> </a:t>
            </a:r>
          </a:p>
          <a:p>
            <a:endParaRPr lang="en-US" dirty="0">
              <a:latin typeface="Verdana" panose="020B0604030504040204" pitchFamily="34" charset="0"/>
              <a:ea typeface="Verdana" panose="020B0604030504040204" pitchFamily="34" charset="0"/>
            </a:endParaRPr>
          </a:p>
          <a:p>
            <a:endParaRPr lang="en-US" sz="1800" dirty="0"/>
          </a:p>
        </p:txBody>
      </p:sp>
    </p:spTree>
    <p:extLst>
      <p:ext uri="{BB962C8B-B14F-4D97-AF65-F5344CB8AC3E}">
        <p14:creationId xmlns:p14="http://schemas.microsoft.com/office/powerpoint/2010/main" val="294658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17">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9" name="Rectangle 19">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50" name="Group 21">
            <a:extLst>
              <a:ext uri="{FF2B5EF4-FFF2-40B4-BE49-F238E27FC236}">
                <a16:creationId xmlns:a16="http://schemas.microsoft.com/office/drawing/2014/main" id="{F7A0AA6E-FBE4-4237-8777-A5766F0A5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57587" y="5080"/>
            <a:ext cx="4531366" cy="6014720"/>
            <a:chOff x="7657587" y="5080"/>
            <a:chExt cx="4531366" cy="6014720"/>
          </a:xfrm>
        </p:grpSpPr>
        <p:pic>
          <p:nvPicPr>
            <p:cNvPr id="23" name="Picture 22">
              <a:extLst>
                <a:ext uri="{FF2B5EF4-FFF2-40B4-BE49-F238E27FC236}">
                  <a16:creationId xmlns:a16="http://schemas.microsoft.com/office/drawing/2014/main" id="{A8ACF422-864A-48F3-BCDF-2EBADF4125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0000"/>
              <a:extLst>
                <a:ext uri="{28A0092B-C50C-407E-A947-70E740481C1C}">
                  <a14:useLocalDpi xmlns:a14="http://schemas.microsoft.com/office/drawing/2010/main" val="0"/>
                </a:ext>
              </a:extLst>
            </a:blip>
            <a:srcRect l="22818" b="17291"/>
            <a:stretch/>
          </p:blipFill>
          <p:spPr>
            <a:xfrm flipH="1" flipV="1">
              <a:off x="7657587" y="5080"/>
              <a:ext cx="4531366" cy="4864019"/>
            </a:xfrm>
            <a:prstGeom prst="rect">
              <a:avLst/>
            </a:prstGeom>
          </p:spPr>
        </p:pic>
        <p:pic>
          <p:nvPicPr>
            <p:cNvPr id="24" name="Picture 23">
              <a:extLst>
                <a:ext uri="{FF2B5EF4-FFF2-40B4-BE49-F238E27FC236}">
                  <a16:creationId xmlns:a16="http://schemas.microsoft.com/office/drawing/2014/main" id="{BC7B8F36-FD07-41AE-BB00-D1D458C062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16000"/>
              <a:extLst>
                <a:ext uri="{28A0092B-C50C-407E-A947-70E740481C1C}">
                  <a14:useLocalDpi xmlns:a14="http://schemas.microsoft.com/office/drawing/2010/main" val="0"/>
                </a:ext>
              </a:extLst>
            </a:blip>
            <a:srcRect r="40690"/>
            <a:stretch/>
          </p:blipFill>
          <p:spPr>
            <a:xfrm flipV="1">
              <a:off x="8627628" y="5080"/>
              <a:ext cx="3561325" cy="6014720"/>
            </a:xfrm>
            <a:prstGeom prst="rect">
              <a:avLst/>
            </a:prstGeom>
          </p:spPr>
        </p:pic>
      </p:grpSp>
      <p:sp>
        <p:nvSpPr>
          <p:cNvPr id="2" name="Title 1">
            <a:extLst>
              <a:ext uri="{FF2B5EF4-FFF2-40B4-BE49-F238E27FC236}">
                <a16:creationId xmlns:a16="http://schemas.microsoft.com/office/drawing/2014/main" id="{822901EF-A7BD-493E-AFBB-F1446B0FDA55}"/>
              </a:ext>
            </a:extLst>
          </p:cNvPr>
          <p:cNvSpPr>
            <a:spLocks noGrp="1"/>
          </p:cNvSpPr>
          <p:nvPr>
            <p:ph type="title"/>
          </p:nvPr>
        </p:nvSpPr>
        <p:spPr>
          <a:xfrm>
            <a:off x="838200" y="461339"/>
            <a:ext cx="10606072" cy="873497"/>
          </a:xfrm>
        </p:spPr>
        <p:txBody>
          <a:bodyPr>
            <a:normAutofit/>
          </a:bodyPr>
          <a:lstStyle/>
          <a:p>
            <a:r>
              <a:rPr lang="en-US" b="1" dirty="0">
                <a:solidFill>
                  <a:srgbClr val="FFFFFF"/>
                </a:solidFill>
                <a:latin typeface="Verdana" panose="020B0604030504040204" pitchFamily="34" charset="0"/>
                <a:ea typeface="Verdana" panose="020B0604030504040204" pitchFamily="34" charset="0"/>
              </a:rPr>
              <a:t>Which areas did we address?</a:t>
            </a:r>
          </a:p>
        </p:txBody>
      </p:sp>
      <p:graphicFrame>
        <p:nvGraphicFramePr>
          <p:cNvPr id="26" name="Content Placeholder 2">
            <a:extLst>
              <a:ext uri="{FF2B5EF4-FFF2-40B4-BE49-F238E27FC236}">
                <a16:creationId xmlns:a16="http://schemas.microsoft.com/office/drawing/2014/main" id="{98AC5850-D4F4-45FB-876E-75BB36AF2D4B}"/>
              </a:ext>
            </a:extLst>
          </p:cNvPr>
          <p:cNvGraphicFramePr>
            <a:graphicFrameLocks noGrp="1"/>
          </p:cNvGraphicFramePr>
          <p:nvPr>
            <p:ph idx="1"/>
            <p:extLst>
              <p:ext uri="{D42A27DB-BD31-4B8C-83A1-F6EECF244321}">
                <p14:modId xmlns:p14="http://schemas.microsoft.com/office/powerpoint/2010/main" val="1324716765"/>
              </p:ext>
            </p:extLst>
          </p:nvPr>
        </p:nvGraphicFramePr>
        <p:xfrm>
          <a:off x="838199" y="1457325"/>
          <a:ext cx="5695951" cy="5238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olourful carved figures of humans">
            <a:extLst>
              <a:ext uri="{FF2B5EF4-FFF2-40B4-BE49-F238E27FC236}">
                <a16:creationId xmlns:a16="http://schemas.microsoft.com/office/drawing/2014/main" id="{25D0DC21-1AF1-4C83-8558-FEBD1F91F5FD}"/>
              </a:ext>
            </a:extLst>
          </p:cNvPr>
          <p:cNvPicPr>
            <a:picLocks noChangeAspect="1"/>
          </p:cNvPicPr>
          <p:nvPr/>
        </p:nvPicPr>
        <p:blipFill rotWithShape="1">
          <a:blip r:embed="rId8"/>
          <a:srcRect t="4691" r="3" b="3"/>
          <a:stretch/>
        </p:blipFill>
        <p:spPr>
          <a:xfrm>
            <a:off x="6952818" y="2173036"/>
            <a:ext cx="4817466" cy="3271413"/>
          </a:xfrm>
          <a:prstGeom prst="rect">
            <a:avLst/>
          </a:prstGeom>
        </p:spPr>
      </p:pic>
    </p:spTree>
    <p:extLst>
      <p:ext uri="{BB962C8B-B14F-4D97-AF65-F5344CB8AC3E}">
        <p14:creationId xmlns:p14="http://schemas.microsoft.com/office/powerpoint/2010/main" val="260543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C2D5331B-6E57-4C50-8FBB-431781288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10DA17B8-AA3E-9AB2-341C-8082180BAA75}"/>
              </a:ext>
            </a:extLst>
          </p:cNvPr>
          <p:cNvSpPr>
            <a:spLocks noGrp="1"/>
          </p:cNvSpPr>
          <p:nvPr>
            <p:ph type="title"/>
          </p:nvPr>
        </p:nvSpPr>
        <p:spPr>
          <a:xfrm>
            <a:off x="4928839" y="461339"/>
            <a:ext cx="6804467" cy="1099832"/>
          </a:xfrm>
        </p:spPr>
        <p:txBody>
          <a:bodyPr>
            <a:normAutofit fontScale="90000"/>
          </a:bodyPr>
          <a:lstStyle/>
          <a:p>
            <a:r>
              <a:rPr lang="en-US" b="1" dirty="0">
                <a:solidFill>
                  <a:srgbClr val="FFFFFF"/>
                </a:solidFill>
                <a:latin typeface="Verdana" panose="020B0604030504040204" pitchFamily="34" charset="0"/>
                <a:ea typeface="Verdana" panose="020B0604030504040204" pitchFamily="34" charset="0"/>
              </a:rPr>
              <a:t>Group Work Process -- SMARTIE</a:t>
            </a:r>
          </a:p>
        </p:txBody>
      </p:sp>
      <p:pic>
        <p:nvPicPr>
          <p:cNvPr id="5" name="Picture 4" descr="Metal tic-tac-toe game pieces">
            <a:extLst>
              <a:ext uri="{FF2B5EF4-FFF2-40B4-BE49-F238E27FC236}">
                <a16:creationId xmlns:a16="http://schemas.microsoft.com/office/drawing/2014/main" id="{0FC4DC88-07AB-8C29-F36B-78F345B65A62}"/>
              </a:ext>
            </a:extLst>
          </p:cNvPr>
          <p:cNvPicPr>
            <a:picLocks noChangeAspect="1"/>
          </p:cNvPicPr>
          <p:nvPr/>
        </p:nvPicPr>
        <p:blipFill rotWithShape="1">
          <a:blip r:embed="rId2"/>
          <a:srcRect l="10500" r="24037"/>
          <a:stretch/>
        </p:blipFill>
        <p:spPr>
          <a:xfrm>
            <a:off x="-1" y="10"/>
            <a:ext cx="4549699" cy="6857990"/>
          </a:xfrm>
          <a:prstGeom prst="rect">
            <a:avLst/>
          </a:prstGeom>
        </p:spPr>
      </p:pic>
      <p:grpSp>
        <p:nvGrpSpPr>
          <p:cNvPr id="15" name="Group 14">
            <a:extLst>
              <a:ext uri="{FF2B5EF4-FFF2-40B4-BE49-F238E27FC236}">
                <a16:creationId xmlns:a16="http://schemas.microsoft.com/office/drawing/2014/main" id="{E4A40E9D-B0FA-4A78-B58C-87A64C4FD5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727783" y="5080"/>
            <a:ext cx="3464215" cy="4598234"/>
            <a:chOff x="8059620" y="41922"/>
            <a:chExt cx="3997615" cy="6816077"/>
          </a:xfrm>
        </p:grpSpPr>
        <p:pic>
          <p:nvPicPr>
            <p:cNvPr id="16" name="Picture 15">
              <a:extLst>
                <a:ext uri="{FF2B5EF4-FFF2-40B4-BE49-F238E27FC236}">
                  <a16:creationId xmlns:a16="http://schemas.microsoft.com/office/drawing/2014/main" id="{5CEBF341-3BD6-4B3B-9B47-1FCC74EB708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7" name="Picture 16">
              <a:extLst>
                <a:ext uri="{FF2B5EF4-FFF2-40B4-BE49-F238E27FC236}">
                  <a16:creationId xmlns:a16="http://schemas.microsoft.com/office/drawing/2014/main" id="{3078DAA6-6247-4C19-B6CD-81D79702EC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3" name="Content Placeholder 2">
            <a:extLst>
              <a:ext uri="{FF2B5EF4-FFF2-40B4-BE49-F238E27FC236}">
                <a16:creationId xmlns:a16="http://schemas.microsoft.com/office/drawing/2014/main" id="{7818F35D-8E9D-2DE5-F6C9-2F602843EBC1}"/>
              </a:ext>
            </a:extLst>
          </p:cNvPr>
          <p:cNvSpPr>
            <a:spLocks noGrp="1"/>
          </p:cNvSpPr>
          <p:nvPr>
            <p:ph idx="1"/>
          </p:nvPr>
        </p:nvSpPr>
        <p:spPr>
          <a:xfrm>
            <a:off x="4638907" y="2017430"/>
            <a:ext cx="7094069" cy="4271858"/>
          </a:xfrm>
        </p:spPr>
        <p:txBody>
          <a:bodyPr>
            <a:normAutofit/>
          </a:bodyPr>
          <a:lstStyle/>
          <a:p>
            <a:r>
              <a:rPr lang="en-US" sz="3200" b="1" dirty="0">
                <a:solidFill>
                  <a:srgbClr val="FFFFFF"/>
                </a:solidFill>
                <a:latin typeface="Verdana" panose="020B0604030504040204" pitchFamily="34" charset="0"/>
                <a:ea typeface="Verdana" panose="020B0604030504040204" pitchFamily="34" charset="0"/>
              </a:rPr>
              <a:t>S = Specific</a:t>
            </a:r>
          </a:p>
          <a:p>
            <a:r>
              <a:rPr lang="en-US" sz="3200" b="1" dirty="0">
                <a:solidFill>
                  <a:srgbClr val="FFFFFF"/>
                </a:solidFill>
                <a:latin typeface="Verdana" panose="020B0604030504040204" pitchFamily="34" charset="0"/>
                <a:ea typeface="Verdana" panose="020B0604030504040204" pitchFamily="34" charset="0"/>
              </a:rPr>
              <a:t>M = Measurable</a:t>
            </a:r>
          </a:p>
          <a:p>
            <a:r>
              <a:rPr lang="en-US" sz="3200" b="1" dirty="0">
                <a:solidFill>
                  <a:srgbClr val="FFFFFF"/>
                </a:solidFill>
                <a:latin typeface="Verdana" panose="020B0604030504040204" pitchFamily="34" charset="0"/>
                <a:ea typeface="Verdana" panose="020B0604030504040204" pitchFamily="34" charset="0"/>
              </a:rPr>
              <a:t>A = Achievable</a:t>
            </a:r>
          </a:p>
          <a:p>
            <a:r>
              <a:rPr lang="en-US" sz="3200" b="1" dirty="0">
                <a:solidFill>
                  <a:srgbClr val="FFFFFF"/>
                </a:solidFill>
                <a:latin typeface="Verdana" panose="020B0604030504040204" pitchFamily="34" charset="0"/>
                <a:ea typeface="Verdana" panose="020B0604030504040204" pitchFamily="34" charset="0"/>
              </a:rPr>
              <a:t>R = Realistic</a:t>
            </a:r>
          </a:p>
          <a:p>
            <a:r>
              <a:rPr lang="en-US" sz="3200" b="1" dirty="0">
                <a:solidFill>
                  <a:srgbClr val="FFFFFF"/>
                </a:solidFill>
                <a:latin typeface="Verdana" panose="020B0604030504040204" pitchFamily="34" charset="0"/>
                <a:ea typeface="Verdana" panose="020B0604030504040204" pitchFamily="34" charset="0"/>
              </a:rPr>
              <a:t>T = Timely</a:t>
            </a:r>
          </a:p>
          <a:p>
            <a:r>
              <a:rPr lang="en-US" sz="3200" b="1" dirty="0">
                <a:solidFill>
                  <a:srgbClr val="FFFFFF"/>
                </a:solidFill>
                <a:latin typeface="Verdana" panose="020B0604030504040204" pitchFamily="34" charset="0"/>
                <a:ea typeface="Verdana" panose="020B0604030504040204" pitchFamily="34" charset="0"/>
              </a:rPr>
              <a:t>IE = Inclusive and Equitable</a:t>
            </a:r>
          </a:p>
        </p:txBody>
      </p:sp>
    </p:spTree>
    <p:extLst>
      <p:ext uri="{BB962C8B-B14F-4D97-AF65-F5344CB8AC3E}">
        <p14:creationId xmlns:p14="http://schemas.microsoft.com/office/powerpoint/2010/main" val="2407564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C2D5331B-6E57-4C50-8FBB-431781288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CAECAA1-8A49-38CD-BBE8-F72FA4A3703C}"/>
              </a:ext>
            </a:extLst>
          </p:cNvPr>
          <p:cNvSpPr>
            <a:spLocks noGrp="1"/>
          </p:cNvSpPr>
          <p:nvPr>
            <p:ph type="title"/>
          </p:nvPr>
        </p:nvSpPr>
        <p:spPr>
          <a:xfrm>
            <a:off x="4824248" y="461339"/>
            <a:ext cx="6909058" cy="1010109"/>
          </a:xfrm>
        </p:spPr>
        <p:txBody>
          <a:bodyPr>
            <a:normAutofit/>
          </a:bodyPr>
          <a:lstStyle/>
          <a:p>
            <a:r>
              <a:rPr lang="en-US" sz="4800" b="1" dirty="0">
                <a:solidFill>
                  <a:srgbClr val="FFFFFF"/>
                </a:solidFill>
                <a:latin typeface="Verdana" panose="020B0604030504040204" pitchFamily="34" charset="0"/>
                <a:ea typeface="Verdana" panose="020B0604030504040204" pitchFamily="34" charset="0"/>
              </a:rPr>
              <a:t>Group Work Plans</a:t>
            </a:r>
          </a:p>
        </p:txBody>
      </p:sp>
      <p:pic>
        <p:nvPicPr>
          <p:cNvPr id="5" name="Picture 4" descr="Skydivers make a formation above the clouds">
            <a:extLst>
              <a:ext uri="{FF2B5EF4-FFF2-40B4-BE49-F238E27FC236}">
                <a16:creationId xmlns:a16="http://schemas.microsoft.com/office/drawing/2014/main" id="{A595FE95-75E8-6D5E-F051-01FE158CEBE9}"/>
              </a:ext>
            </a:extLst>
          </p:cNvPr>
          <p:cNvPicPr>
            <a:picLocks noChangeAspect="1"/>
          </p:cNvPicPr>
          <p:nvPr/>
        </p:nvPicPr>
        <p:blipFill rotWithShape="1">
          <a:blip r:embed="rId2"/>
          <a:srcRect l="25673" r="16064" b="-1"/>
          <a:stretch/>
        </p:blipFill>
        <p:spPr>
          <a:xfrm>
            <a:off x="0" y="809297"/>
            <a:ext cx="4424856" cy="5076496"/>
          </a:xfrm>
          <a:prstGeom prst="rect">
            <a:avLst/>
          </a:prstGeom>
        </p:spPr>
      </p:pic>
      <p:grpSp>
        <p:nvGrpSpPr>
          <p:cNvPr id="15" name="Group 14">
            <a:extLst>
              <a:ext uri="{FF2B5EF4-FFF2-40B4-BE49-F238E27FC236}">
                <a16:creationId xmlns:a16="http://schemas.microsoft.com/office/drawing/2014/main" id="{E4A40E9D-B0FA-4A78-B58C-87A64C4FD5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727783" y="5080"/>
            <a:ext cx="3464215" cy="4598234"/>
            <a:chOff x="8059620" y="41922"/>
            <a:chExt cx="3997615" cy="6816077"/>
          </a:xfrm>
        </p:grpSpPr>
        <p:pic>
          <p:nvPicPr>
            <p:cNvPr id="16" name="Picture 15">
              <a:extLst>
                <a:ext uri="{FF2B5EF4-FFF2-40B4-BE49-F238E27FC236}">
                  <a16:creationId xmlns:a16="http://schemas.microsoft.com/office/drawing/2014/main" id="{5CEBF341-3BD6-4B3B-9B47-1FCC74EB708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7" name="Picture 16">
              <a:extLst>
                <a:ext uri="{FF2B5EF4-FFF2-40B4-BE49-F238E27FC236}">
                  <a16:creationId xmlns:a16="http://schemas.microsoft.com/office/drawing/2014/main" id="{3078DAA6-6247-4C19-B6CD-81D79702EC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3" name="Content Placeholder 2">
            <a:extLst>
              <a:ext uri="{FF2B5EF4-FFF2-40B4-BE49-F238E27FC236}">
                <a16:creationId xmlns:a16="http://schemas.microsoft.com/office/drawing/2014/main" id="{3B51180C-1A18-A8A1-6818-65CE41D3479D}"/>
              </a:ext>
            </a:extLst>
          </p:cNvPr>
          <p:cNvSpPr>
            <a:spLocks noGrp="1"/>
          </p:cNvSpPr>
          <p:nvPr>
            <p:ph idx="1"/>
          </p:nvPr>
        </p:nvSpPr>
        <p:spPr>
          <a:xfrm>
            <a:off x="4729655" y="1807778"/>
            <a:ext cx="7003321" cy="4206835"/>
          </a:xfrm>
        </p:spPr>
        <p:txBody>
          <a:bodyPr>
            <a:normAutofit/>
          </a:bodyPr>
          <a:lstStyle/>
          <a:p>
            <a:r>
              <a:rPr lang="en-US" sz="3600" b="1" dirty="0">
                <a:solidFill>
                  <a:srgbClr val="FFFFFF"/>
                </a:solidFill>
                <a:latin typeface="Verdana" panose="020B0604030504040204" pitchFamily="34" charset="0"/>
                <a:ea typeface="Verdana" panose="020B0604030504040204" pitchFamily="34" charset="0"/>
              </a:rPr>
              <a:t>Objectives</a:t>
            </a:r>
          </a:p>
          <a:p>
            <a:r>
              <a:rPr lang="en-US" sz="3600" b="1" dirty="0">
                <a:solidFill>
                  <a:srgbClr val="FFFFFF"/>
                </a:solidFill>
                <a:latin typeface="Verdana" panose="020B0604030504040204" pitchFamily="34" charset="0"/>
                <a:ea typeface="Verdana" panose="020B0604030504040204" pitchFamily="34" charset="0"/>
              </a:rPr>
              <a:t>Goals + Metrics</a:t>
            </a:r>
          </a:p>
          <a:p>
            <a:r>
              <a:rPr lang="en-US" sz="3600" b="1" dirty="0">
                <a:solidFill>
                  <a:srgbClr val="FFFFFF"/>
                </a:solidFill>
                <a:latin typeface="Verdana" panose="020B0604030504040204" pitchFamily="34" charset="0"/>
                <a:ea typeface="Verdana" panose="020B0604030504040204" pitchFamily="34" charset="0"/>
              </a:rPr>
              <a:t>Tactics</a:t>
            </a:r>
          </a:p>
          <a:p>
            <a:r>
              <a:rPr lang="en-US" sz="3600" b="1" dirty="0">
                <a:solidFill>
                  <a:srgbClr val="FFFFFF"/>
                </a:solidFill>
                <a:latin typeface="Verdana" panose="020B0604030504040204" pitchFamily="34" charset="0"/>
                <a:ea typeface="Verdana" panose="020B0604030504040204" pitchFamily="34" charset="0"/>
              </a:rPr>
              <a:t>Teams</a:t>
            </a:r>
          </a:p>
          <a:p>
            <a:r>
              <a:rPr lang="en-US" sz="3600" b="1" dirty="0">
                <a:solidFill>
                  <a:srgbClr val="FFFFFF"/>
                </a:solidFill>
                <a:latin typeface="Verdana" panose="020B0604030504040204" pitchFamily="34" charset="0"/>
                <a:ea typeface="Verdana" panose="020B0604030504040204" pitchFamily="34" charset="0"/>
              </a:rPr>
              <a:t>Next Steps</a:t>
            </a:r>
          </a:p>
          <a:p>
            <a:endParaRPr lang="en-US" sz="1800" dirty="0">
              <a:solidFill>
                <a:srgbClr val="FFFFFF"/>
              </a:solidFill>
            </a:endParaRPr>
          </a:p>
        </p:txBody>
      </p:sp>
    </p:spTree>
    <p:extLst>
      <p:ext uri="{BB962C8B-B14F-4D97-AF65-F5344CB8AC3E}">
        <p14:creationId xmlns:p14="http://schemas.microsoft.com/office/powerpoint/2010/main" val="25248842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3.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960D913F9D3F4DA8F8A31EBD1A2A9D" ma:contentTypeVersion="10" ma:contentTypeDescription="Create a new document." ma:contentTypeScope="" ma:versionID="23c2c5887479affb1b7bf90c7a118498">
  <xsd:schema xmlns:xsd="http://www.w3.org/2001/XMLSchema" xmlns:xs="http://www.w3.org/2001/XMLSchema" xmlns:p="http://schemas.microsoft.com/office/2006/metadata/properties" xmlns:ns3="4037bb25-fd78-4c79-a2fc-b947fa2a117a" targetNamespace="http://schemas.microsoft.com/office/2006/metadata/properties" ma:root="true" ma:fieldsID="003c49d7c91340c877bc3b0fcdc00edd" ns3:_="">
    <xsd:import namespace="4037bb25-fd78-4c79-a2fc-b947fa2a117a"/>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_activity"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7bb25-fd78-4c79-a2fc-b947fa2a11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_activity" ma:index="11" nillable="true" ma:displayName="_activity" ma:hidden="true" ma:internalName="_activity">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037bb25-fd78-4c79-a2fc-b947fa2a117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A68ADC-05F4-4F97-AFFC-FE9DB829CE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7bb25-fd78-4c79-a2fc-b947fa2a11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5686A8-8FAD-4F27-A3AB-79D17436541A}">
  <ds:schemaRefs>
    <ds:schemaRef ds:uri="http://purl.org/dc/dcmitype/"/>
    <ds:schemaRef ds:uri="http://www.w3.org/XML/1998/namespace"/>
    <ds:schemaRef ds:uri="http://purl.org/dc/elements/1.1/"/>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schemas.microsoft.com/office/infopath/2007/PartnerControls"/>
    <ds:schemaRef ds:uri="4037bb25-fd78-4c79-a2fc-b947fa2a117a"/>
  </ds:schemaRefs>
</ds:datastoreItem>
</file>

<file path=customXml/itemProps3.xml><?xml version="1.0" encoding="utf-8"?>
<ds:datastoreItem xmlns:ds="http://schemas.openxmlformats.org/officeDocument/2006/customXml" ds:itemID="{30681980-B458-4E19-8727-B2C7FA4AE9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11863</TotalTime>
  <Words>2025</Words>
  <Application>Microsoft Office PowerPoint</Application>
  <PresentationFormat>Widescreen</PresentationFormat>
  <Paragraphs>377</Paragraphs>
  <Slides>30</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Aptos Narrow</vt:lpstr>
      <vt:lpstr>Arial</vt:lpstr>
      <vt:lpstr>Avenir Next LT Pro</vt:lpstr>
      <vt:lpstr>AvenirNext LT Pro Medium</vt:lpstr>
      <vt:lpstr>Calibri</vt:lpstr>
      <vt:lpstr>Calibri Light</vt:lpstr>
      <vt:lpstr>Rockwell</vt:lpstr>
      <vt:lpstr>Rockwell Condensed</vt:lpstr>
      <vt:lpstr>Sabon Next LT</vt:lpstr>
      <vt:lpstr>Seaford</vt:lpstr>
      <vt:lpstr>Verdana</vt:lpstr>
      <vt:lpstr>Wingdings</vt:lpstr>
      <vt:lpstr>Wood Type</vt:lpstr>
      <vt:lpstr>DappledVTI</vt:lpstr>
      <vt:lpstr>Metropolitan</vt:lpstr>
      <vt:lpstr>  Strategic Planning update </vt:lpstr>
      <vt:lpstr>Your best quote that reflects your approach… “It’s one small step for man, one giant leap for mankind.”</vt:lpstr>
      <vt:lpstr>Stop Rearranging the deck chairs on the titanic</vt:lpstr>
      <vt:lpstr>Prior Planning Exercises</vt:lpstr>
      <vt:lpstr>Prior Planning Exercises</vt:lpstr>
      <vt:lpstr>2023 Strategic Planning Process</vt:lpstr>
      <vt:lpstr>Which areas did we address?</vt:lpstr>
      <vt:lpstr>Group Work Process -- SMARTIE</vt:lpstr>
      <vt:lpstr>Group Work Plans</vt:lpstr>
      <vt:lpstr>Aspirational, Partnership</vt:lpstr>
      <vt:lpstr>Objective:  Membership</vt:lpstr>
      <vt:lpstr>Decades of Dues Revenue Decline</vt:lpstr>
      <vt:lpstr>Goal 1:  Membership Plan with 2% Growth Target 2024-2029</vt:lpstr>
      <vt:lpstr>Current Individual Member Recruitment</vt:lpstr>
      <vt:lpstr>Individual Membership</vt:lpstr>
      <vt:lpstr>Current Organizational Membership</vt:lpstr>
      <vt:lpstr>Goal 2:  Enhance MSSNY/CMS Collaboration</vt:lpstr>
      <vt:lpstr>What can you do? </vt:lpstr>
      <vt:lpstr>What Can You Do?  Be a Liaison </vt:lpstr>
      <vt:lpstr>What Can You Do?  Be a Liaison </vt:lpstr>
      <vt:lpstr>MEMBERSHIP IS EVERYONE’S JOB</vt:lpstr>
      <vt:lpstr>Objective:  Non-Dues Revenue</vt:lpstr>
      <vt:lpstr>Objective: Governance</vt:lpstr>
      <vt:lpstr>Governance Goals + Tactics</vt:lpstr>
      <vt:lpstr>Governance Goals + Tactics (cont).</vt:lpstr>
      <vt:lpstr>Objective:  Advocacy</vt:lpstr>
      <vt:lpstr>Advocacy Goals + Tactics</vt:lpstr>
      <vt:lpstr>Objective: Communication</vt:lpstr>
      <vt:lpstr>Communications: Goals + Tactics</vt:lpstr>
      <vt:lpstr>Together we can build MSSNY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3rd &amp; 4th District Retreat</dc:title>
  <dc:creator>Valerie Cammiso</dc:creator>
  <cp:lastModifiedBy>Troy Oechsner</cp:lastModifiedBy>
  <cp:revision>41</cp:revision>
  <dcterms:created xsi:type="dcterms:W3CDTF">2023-01-20T21:22:35Z</dcterms:created>
  <dcterms:modified xsi:type="dcterms:W3CDTF">2024-03-08T15:24:50Z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0x010100E3960D913F9D3F4DA8F8A31EBD1A2A9D</vt:lpwstr>
  </property>
</Properties>
</file>