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321" r:id="rId6"/>
    <p:sldId id="322" r:id="rId7"/>
    <p:sldId id="331" r:id="rId8"/>
    <p:sldId id="332" r:id="rId9"/>
    <p:sldId id="323" r:id="rId10"/>
    <p:sldId id="305" r:id="rId11"/>
    <p:sldId id="306" r:id="rId12"/>
    <p:sldId id="324" r:id="rId13"/>
    <p:sldId id="325" r:id="rId14"/>
    <p:sldId id="326" r:id="rId15"/>
    <p:sldId id="328" r:id="rId16"/>
    <p:sldId id="329" r:id="rId17"/>
    <p:sldId id="330" r:id="rId18"/>
    <p:sldId id="333" r:id="rId19"/>
    <p:sldId id="303" r:id="rId20"/>
    <p:sldId id="334" r:id="rId21"/>
    <p:sldId id="304"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42202-544F-4BAC-9928-C9B7E7CAE617}" v="1" dt="2024-03-10T15:08:10.9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96" y="3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0" i="0" baseline="0">
                <a:effectLst/>
              </a:rPr>
              <a:t>Membership Dues Revenue (2012-2022)</a:t>
            </a:r>
            <a:endParaRPr lang="en-US" sz="1600">
              <a:effectLst/>
            </a:endParaRPr>
          </a:p>
        </c:rich>
      </c:tx>
      <c:layout>
        <c:manualLayout>
          <c:xMode val="edge"/>
          <c:yMode val="edge"/>
          <c:x val="0.32847443116110253"/>
          <c:y val="2.314815130080952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Total Dues</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elete val="1"/>
          </c:dLbls>
          <c:cat>
            <c:numRef>
              <c:f>Sheet1!$A$1:$K$1</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Sheet1!$A$2:$K$2</c:f>
              <c:numCache>
                <c:formatCode>"$"#,##0.00</c:formatCode>
                <c:ptCount val="11"/>
                <c:pt idx="0">
                  <c:v>4835440.78</c:v>
                </c:pt>
                <c:pt idx="1">
                  <c:v>4550773.4800000004</c:v>
                </c:pt>
                <c:pt idx="2">
                  <c:v>4195372.5999999996</c:v>
                </c:pt>
                <c:pt idx="3">
                  <c:v>3973689.73</c:v>
                </c:pt>
                <c:pt idx="4">
                  <c:v>3727831.71</c:v>
                </c:pt>
                <c:pt idx="5">
                  <c:v>3493933.58</c:v>
                </c:pt>
                <c:pt idx="6">
                  <c:v>3272232.01</c:v>
                </c:pt>
                <c:pt idx="7">
                  <c:v>2982623.22</c:v>
                </c:pt>
                <c:pt idx="8">
                  <c:v>2766932.75</c:v>
                </c:pt>
                <c:pt idx="9">
                  <c:v>2513836.71</c:v>
                </c:pt>
                <c:pt idx="10">
                  <c:v>2406449.39</c:v>
                </c:pt>
              </c:numCache>
            </c:numRef>
          </c:val>
          <c:extLst>
            <c:ext xmlns:c16="http://schemas.microsoft.com/office/drawing/2014/chart" uri="{C3380CC4-5D6E-409C-BE32-E72D297353CC}">
              <c16:uniqueId val="{00000000-1291-4D40-8975-6F5BBDF3CB32}"/>
            </c:ext>
          </c:extLst>
        </c:ser>
        <c:dLbls>
          <c:dLblPos val="outEnd"/>
          <c:showLegendKey val="0"/>
          <c:showVal val="1"/>
          <c:showCatName val="0"/>
          <c:showSerName val="0"/>
          <c:showPercent val="0"/>
          <c:showBubbleSize val="0"/>
        </c:dLbls>
        <c:gapWidth val="100"/>
        <c:overlap val="-24"/>
        <c:axId val="1558876783"/>
        <c:axId val="1558874703"/>
      </c:barChart>
      <c:catAx>
        <c:axId val="1558876783"/>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8874703"/>
        <c:crosses val="autoZero"/>
        <c:auto val="1"/>
        <c:lblAlgn val="ctr"/>
        <c:lblOffset val="100"/>
        <c:noMultiLvlLbl val="0"/>
      </c:catAx>
      <c:valAx>
        <c:axId val="155887470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8876783"/>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62EE2E6-C1B4-4305-B26F-FD1C1EB2BA0C}" type="datetimeFigureOut">
              <a:rPr lang="en-US" smtClean="0"/>
              <a:t>3/11/2024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989FBA7-62C8-43FB-A69E-174761A536B4}" type="slidenum">
              <a:rPr lang="en-US" smtClean="0"/>
              <a:t>‹#›</a:t>
            </a:fld>
            <a:endParaRPr lang="en-US"/>
          </a:p>
        </p:txBody>
      </p:sp>
    </p:spTree>
    <p:extLst>
      <p:ext uri="{BB962C8B-B14F-4D97-AF65-F5344CB8AC3E}">
        <p14:creationId xmlns:p14="http://schemas.microsoft.com/office/powerpoint/2010/main" val="2646930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D04F58E-CB56-4A66-93D4-36D17A4C668C}" type="datetimeFigureOut">
              <a:rPr lang="en-US" smtClean="0"/>
              <a:t>3/11/2024</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DFD2478-A176-4651-82FA-53E20BC1BF24}" type="slidenum">
              <a:rPr lang="en-US" smtClean="0"/>
              <a:t>‹#›</a:t>
            </a:fld>
            <a:endParaRPr lang="en-US"/>
          </a:p>
        </p:txBody>
      </p:sp>
    </p:spTree>
    <p:extLst>
      <p:ext uri="{BB962C8B-B14F-4D97-AF65-F5344CB8AC3E}">
        <p14:creationId xmlns:p14="http://schemas.microsoft.com/office/powerpoint/2010/main" val="369479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4F58E-CB56-4A66-93D4-36D17A4C668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41378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4F58E-CB56-4A66-93D4-36D17A4C668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282772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04F58E-CB56-4A66-93D4-36D17A4C668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112289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4F58E-CB56-4A66-93D4-36D17A4C668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102933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04F58E-CB56-4A66-93D4-36D17A4C668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4257995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04F58E-CB56-4A66-93D4-36D17A4C668C}" type="datetimeFigureOut">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149675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04F58E-CB56-4A66-93D4-36D17A4C668C}" type="datetimeFigureOut">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1070708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4F58E-CB56-4A66-93D4-36D17A4C668C}" type="datetimeFigureOut">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D2478-A176-4651-82FA-53E20BC1BF24}" type="slidenum">
              <a:rPr lang="en-US" smtClean="0"/>
              <a:t>‹#›</a:t>
            </a:fld>
            <a:endParaRPr lang="en-US"/>
          </a:p>
        </p:txBody>
      </p:sp>
    </p:spTree>
    <p:extLst>
      <p:ext uri="{BB962C8B-B14F-4D97-AF65-F5344CB8AC3E}">
        <p14:creationId xmlns:p14="http://schemas.microsoft.com/office/powerpoint/2010/main" val="317293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D04F58E-CB56-4A66-93D4-36D17A4C668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DFD2478-A176-4651-82FA-53E20BC1BF24}" type="slidenum">
              <a:rPr lang="en-US" smtClean="0"/>
              <a:t>‹#›</a:t>
            </a:fld>
            <a:endParaRPr lang="en-US"/>
          </a:p>
        </p:txBody>
      </p:sp>
    </p:spTree>
    <p:extLst>
      <p:ext uri="{BB962C8B-B14F-4D97-AF65-F5344CB8AC3E}">
        <p14:creationId xmlns:p14="http://schemas.microsoft.com/office/powerpoint/2010/main" val="72203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D04F58E-CB56-4A66-93D4-36D17A4C668C}" type="datetimeFigureOut">
              <a:rPr lang="en-US" smtClean="0"/>
              <a:t>3/11/2024</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DFD2478-A176-4651-82FA-53E20BC1BF24}" type="slidenum">
              <a:rPr lang="en-US" smtClean="0"/>
              <a:t>‹#›</a:t>
            </a:fld>
            <a:endParaRPr lang="en-US"/>
          </a:p>
        </p:txBody>
      </p:sp>
    </p:spTree>
    <p:extLst>
      <p:ext uri="{BB962C8B-B14F-4D97-AF65-F5344CB8AC3E}">
        <p14:creationId xmlns:p14="http://schemas.microsoft.com/office/powerpoint/2010/main" val="7735449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D04F58E-CB56-4A66-93D4-36D17A4C668C}" type="datetimeFigureOut">
              <a:rPr lang="en-US" smtClean="0"/>
              <a:t>3/11/2024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DFD2478-A176-4651-82FA-53E20BC1BF24}" type="slidenum">
              <a:rPr lang="en-US" smtClean="0"/>
              <a:t>‹#›</a:t>
            </a:fld>
            <a:endParaRPr lang="en-US"/>
          </a:p>
        </p:txBody>
      </p:sp>
    </p:spTree>
    <p:extLst>
      <p:ext uri="{BB962C8B-B14F-4D97-AF65-F5344CB8AC3E}">
        <p14:creationId xmlns:p14="http://schemas.microsoft.com/office/powerpoint/2010/main" val="3134997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A899-218A-4E18-B32A-74C07222EAF0}"/>
              </a:ext>
            </a:extLst>
          </p:cNvPr>
          <p:cNvSpPr>
            <a:spLocks noGrp="1"/>
          </p:cNvSpPr>
          <p:nvPr>
            <p:ph type="ctrTitle"/>
          </p:nvPr>
        </p:nvSpPr>
        <p:spPr>
          <a:xfrm>
            <a:off x="4683125" y="499533"/>
            <a:ext cx="7228524" cy="2729442"/>
          </a:xfrm>
        </p:spPr>
        <p:txBody>
          <a:bodyPr vert="horz" lIns="91440" tIns="45720" rIns="91440" bIns="45720" rtlCol="0" anchor="ctr">
            <a:normAutofit fontScale="90000"/>
          </a:bodyPr>
          <a:lstStyle/>
          <a:p>
            <a:pPr algn="ctr">
              <a:lnSpc>
                <a:spcPct val="85000"/>
              </a:lnSpc>
            </a:pPr>
            <a:r>
              <a:rPr lang="en-US" sz="5400" b="1" dirty="0">
                <a:solidFill>
                  <a:schemeClr val="tx1"/>
                </a:solidFill>
                <a:latin typeface="Verdana" panose="020B0604030504040204" pitchFamily="34" charset="0"/>
                <a:ea typeface="Verdana" panose="020B0604030504040204" pitchFamily="34" charset="0"/>
              </a:rPr>
              <a:t>MSSNY’s Outdated Dues Structure and Proposed Solutions</a:t>
            </a:r>
            <a:endParaRPr lang="en-US" sz="5400" dirty="0">
              <a:solidFill>
                <a:schemeClr val="tx1"/>
              </a:solidFill>
              <a:latin typeface="Verdana" panose="020B0604030504040204" pitchFamily="34" charset="0"/>
              <a:ea typeface="Verdana" panose="020B0604030504040204" pitchFamily="34" charset="0"/>
            </a:endParaRPr>
          </a:p>
        </p:txBody>
      </p:sp>
      <p:pic>
        <p:nvPicPr>
          <p:cNvPr id="5" name="Picture 4" descr="Three darts on bullseye">
            <a:extLst>
              <a:ext uri="{FF2B5EF4-FFF2-40B4-BE49-F238E27FC236}">
                <a16:creationId xmlns:a16="http://schemas.microsoft.com/office/drawing/2014/main" id="{F549C25A-23B2-4791-99FC-0C8ABC7AE307}"/>
              </a:ext>
            </a:extLst>
          </p:cNvPr>
          <p:cNvPicPr>
            <a:picLocks noChangeAspect="1"/>
          </p:cNvPicPr>
          <p:nvPr/>
        </p:nvPicPr>
        <p:blipFill rotWithShape="1">
          <a:blip r:embed="rId2"/>
          <a:srcRect l="50800" r="9699"/>
          <a:stretch/>
        </p:blipFill>
        <p:spPr>
          <a:xfrm>
            <a:off x="-220218" y="0"/>
            <a:ext cx="3693091" cy="6864418"/>
          </a:xfrm>
          <a:prstGeom prst="rect">
            <a:avLst/>
          </a:prstGeom>
        </p:spPr>
      </p:pic>
      <p:sp>
        <p:nvSpPr>
          <p:cNvPr id="3" name="Subtitle 2">
            <a:extLst>
              <a:ext uri="{FF2B5EF4-FFF2-40B4-BE49-F238E27FC236}">
                <a16:creationId xmlns:a16="http://schemas.microsoft.com/office/drawing/2014/main" id="{30DB4618-03E3-4F21-B743-C10DEDED1438}"/>
              </a:ext>
            </a:extLst>
          </p:cNvPr>
          <p:cNvSpPr>
            <a:spLocks noGrp="1"/>
          </p:cNvSpPr>
          <p:nvPr>
            <p:ph type="subTitle" idx="1"/>
          </p:nvPr>
        </p:nvSpPr>
        <p:spPr>
          <a:xfrm>
            <a:off x="3222594" y="2011680"/>
            <a:ext cx="8904303" cy="4667841"/>
          </a:xfrm>
        </p:spPr>
        <p:txBody>
          <a:bodyPr vert="horz" lIns="91440" tIns="45720" rIns="91440" bIns="45720" rtlCol="0">
            <a:normAutofit/>
          </a:bodyPr>
          <a:lstStyle/>
          <a:p>
            <a:pPr>
              <a:spcBef>
                <a:spcPts val="600"/>
              </a:spcBef>
            </a:pPr>
            <a:endParaRPr lang="en-US" b="1" dirty="0">
              <a:solidFill>
                <a:schemeClr val="tx1">
                  <a:lumMod val="85000"/>
                  <a:lumOff val="15000"/>
                </a:schemeClr>
              </a:solidFill>
              <a:latin typeface="+mn-lt"/>
            </a:endParaRPr>
          </a:p>
          <a:p>
            <a:pPr>
              <a:spcBef>
                <a:spcPts val="600"/>
              </a:spcBef>
              <a:buFont typeface="Arial" pitchFamily="34" charset="0"/>
              <a:buChar char=" "/>
            </a:pPr>
            <a:endParaRPr lang="en-US" b="1" dirty="0">
              <a:solidFill>
                <a:schemeClr val="tx1">
                  <a:lumMod val="85000"/>
                  <a:lumOff val="15000"/>
                </a:schemeClr>
              </a:solidFill>
              <a:latin typeface="+mn-lt"/>
            </a:endParaRPr>
          </a:p>
          <a:p>
            <a:pPr algn="r">
              <a:spcBef>
                <a:spcPts val="600"/>
              </a:spcBef>
              <a:buFont typeface="Arial" pitchFamily="34" charset="0"/>
              <a:buChar char=" "/>
            </a:pPr>
            <a:endParaRPr lang="en-US" b="1" dirty="0">
              <a:solidFill>
                <a:schemeClr val="tx1">
                  <a:lumMod val="85000"/>
                  <a:lumOff val="15000"/>
                </a:schemeClr>
              </a:solidFill>
              <a:latin typeface="Verdana" panose="020B0604030504040204" pitchFamily="34" charset="0"/>
              <a:ea typeface="Verdana" panose="020B0604030504040204" pitchFamily="34" charset="0"/>
            </a:endParaRPr>
          </a:p>
          <a:p>
            <a:pPr algn="r">
              <a:spcBef>
                <a:spcPts val="600"/>
              </a:spcBef>
              <a:buFont typeface="Arial" pitchFamily="34" charset="0"/>
              <a:buChar char=" "/>
            </a:pPr>
            <a:r>
              <a:rPr lang="en-US" dirty="0">
                <a:solidFill>
                  <a:schemeClr val="tx1">
                    <a:lumMod val="85000"/>
                    <a:lumOff val="15000"/>
                  </a:schemeClr>
                </a:solidFill>
                <a:latin typeface="Verdana" panose="020B0604030504040204" pitchFamily="34" charset="0"/>
                <a:ea typeface="Verdana" panose="020B0604030504040204" pitchFamily="34" charset="0"/>
              </a:rPr>
              <a:t>For MSSNY Board + Council</a:t>
            </a:r>
          </a:p>
          <a:p>
            <a:pPr algn="r">
              <a:spcBef>
                <a:spcPts val="600"/>
              </a:spcBef>
              <a:buFont typeface="Arial" pitchFamily="34" charset="0"/>
              <a:buChar char=" "/>
            </a:pPr>
            <a:r>
              <a:rPr lang="en-US" sz="2000" b="1" dirty="0">
                <a:solidFill>
                  <a:schemeClr val="tx1">
                    <a:lumMod val="85000"/>
                    <a:lumOff val="15000"/>
                  </a:schemeClr>
                </a:solidFill>
                <a:latin typeface="Verdana" panose="020B0604030504040204" pitchFamily="34" charset="0"/>
                <a:ea typeface="Verdana" panose="020B0604030504040204" pitchFamily="34" charset="0"/>
              </a:rPr>
              <a:t>Dr. David Jakubowicz</a:t>
            </a:r>
            <a:r>
              <a:rPr lang="en-US" sz="2000" dirty="0">
                <a:solidFill>
                  <a:schemeClr val="tx1">
                    <a:lumMod val="85000"/>
                    <a:lumOff val="15000"/>
                  </a:schemeClr>
                </a:solidFill>
                <a:latin typeface="Verdana" panose="020B0604030504040204" pitchFamily="34" charset="0"/>
                <a:ea typeface="Verdana" panose="020B0604030504040204" pitchFamily="34" charset="0"/>
              </a:rPr>
              <a:t>, VP and Membership Commissioner </a:t>
            </a:r>
          </a:p>
          <a:p>
            <a:pPr algn="r">
              <a:spcBef>
                <a:spcPts val="600"/>
              </a:spcBef>
              <a:buFont typeface="Arial" pitchFamily="34" charset="0"/>
              <a:buChar char=" "/>
            </a:pPr>
            <a:r>
              <a:rPr lang="en-US" sz="2000" b="1" dirty="0">
                <a:solidFill>
                  <a:schemeClr val="tx1">
                    <a:lumMod val="85000"/>
                    <a:lumOff val="15000"/>
                  </a:schemeClr>
                </a:solidFill>
                <a:latin typeface="Verdana" panose="020B0604030504040204" pitchFamily="34" charset="0"/>
                <a:ea typeface="Verdana" panose="020B0604030504040204" pitchFamily="34" charset="0"/>
              </a:rPr>
              <a:t>Dr. David Podwall</a:t>
            </a:r>
            <a:r>
              <a:rPr lang="en-US" sz="2000" dirty="0">
                <a:solidFill>
                  <a:schemeClr val="tx1">
                    <a:lumMod val="85000"/>
                    <a:lumOff val="15000"/>
                  </a:schemeClr>
                </a:solidFill>
                <a:latin typeface="Verdana" panose="020B0604030504040204" pitchFamily="34" charset="0"/>
                <a:ea typeface="Verdana" panose="020B0604030504040204" pitchFamily="34" charset="0"/>
              </a:rPr>
              <a:t>, Councilor &amp; Membership Committee Chair</a:t>
            </a:r>
          </a:p>
          <a:p>
            <a:pPr algn="r">
              <a:spcBef>
                <a:spcPts val="600"/>
              </a:spcBef>
              <a:buFont typeface="Arial" pitchFamily="34" charset="0"/>
              <a:buChar char=" "/>
            </a:pPr>
            <a:r>
              <a:rPr lang="en-US" sz="2000" b="1" dirty="0">
                <a:solidFill>
                  <a:schemeClr val="tx1">
                    <a:lumMod val="85000"/>
                    <a:lumOff val="15000"/>
                  </a:schemeClr>
                </a:solidFill>
                <a:latin typeface="Verdana" panose="020B0604030504040204" pitchFamily="34" charset="0"/>
                <a:ea typeface="Verdana" panose="020B0604030504040204" pitchFamily="34" charset="0"/>
              </a:rPr>
              <a:t>Troy Oechsner</a:t>
            </a:r>
            <a:r>
              <a:rPr lang="en-US" sz="2000" dirty="0">
                <a:solidFill>
                  <a:schemeClr val="tx1">
                    <a:lumMod val="85000"/>
                    <a:lumOff val="15000"/>
                  </a:schemeClr>
                </a:solidFill>
                <a:latin typeface="Verdana" panose="020B0604030504040204" pitchFamily="34" charset="0"/>
                <a:ea typeface="Verdana" panose="020B0604030504040204" pitchFamily="34" charset="0"/>
              </a:rPr>
              <a:t>, EVP</a:t>
            </a:r>
          </a:p>
          <a:p>
            <a:pPr algn="r">
              <a:spcBef>
                <a:spcPts val="600"/>
              </a:spcBef>
              <a:buFont typeface="Arial" pitchFamily="34" charset="0"/>
              <a:buChar char=" "/>
            </a:pPr>
            <a:r>
              <a:rPr lang="en-US" sz="2000" b="1" dirty="0">
                <a:solidFill>
                  <a:schemeClr val="tx1">
                    <a:lumMod val="85000"/>
                    <a:lumOff val="15000"/>
                  </a:schemeClr>
                </a:solidFill>
                <a:latin typeface="Verdana" panose="020B0604030504040204" pitchFamily="34" charset="0"/>
                <a:ea typeface="Verdana" panose="020B0604030504040204" pitchFamily="34" charset="0"/>
              </a:rPr>
              <a:t>Valerie Cammiso</a:t>
            </a:r>
            <a:r>
              <a:rPr lang="en-US" sz="2000" dirty="0">
                <a:solidFill>
                  <a:schemeClr val="tx1">
                    <a:lumMod val="85000"/>
                    <a:lumOff val="15000"/>
                  </a:schemeClr>
                </a:solidFill>
                <a:latin typeface="Verdana" panose="020B0604030504040204" pitchFamily="34" charset="0"/>
                <a:ea typeface="Verdana" panose="020B0604030504040204" pitchFamily="34" charset="0"/>
              </a:rPr>
              <a:t>, VP, Membership</a:t>
            </a:r>
          </a:p>
          <a:p>
            <a:pPr algn="r">
              <a:spcBef>
                <a:spcPts val="600"/>
              </a:spcBef>
              <a:buFont typeface="Arial" pitchFamily="34" charset="0"/>
              <a:buChar char=" "/>
            </a:pPr>
            <a:endParaRPr lang="en-US" sz="2000" dirty="0">
              <a:solidFill>
                <a:schemeClr val="tx1">
                  <a:lumMod val="85000"/>
                  <a:lumOff val="15000"/>
                </a:schemeClr>
              </a:solidFill>
              <a:latin typeface="Verdana" panose="020B0604030504040204" pitchFamily="34" charset="0"/>
              <a:ea typeface="Verdana" panose="020B0604030504040204" pitchFamily="34" charset="0"/>
            </a:endParaRPr>
          </a:p>
          <a:p>
            <a:pPr algn="r">
              <a:spcBef>
                <a:spcPts val="600"/>
              </a:spcBef>
              <a:buFont typeface="Arial" pitchFamily="34" charset="0"/>
              <a:buChar char=" "/>
            </a:pPr>
            <a:r>
              <a:rPr lang="en-US" sz="2600" dirty="0">
                <a:solidFill>
                  <a:schemeClr val="tx1">
                    <a:lumMod val="85000"/>
                    <a:lumOff val="15000"/>
                  </a:schemeClr>
                </a:solidFill>
                <a:latin typeface="+mn-lt"/>
              </a:rPr>
              <a:t>March 2024</a:t>
            </a:r>
          </a:p>
          <a:p>
            <a:pPr algn="r">
              <a:spcBef>
                <a:spcPts val="600"/>
              </a:spcBef>
              <a:buFont typeface="Arial" pitchFamily="34" charset="0"/>
              <a:buChar char=" "/>
            </a:pPr>
            <a:endParaRPr lang="en-US" sz="2600" dirty="0">
              <a:solidFill>
                <a:schemeClr val="tx1">
                  <a:lumMod val="85000"/>
                  <a:lumOff val="15000"/>
                </a:schemeClr>
              </a:solidFill>
              <a:latin typeface="+mn-lt"/>
            </a:endParaRPr>
          </a:p>
        </p:txBody>
      </p:sp>
    </p:spTree>
    <p:extLst>
      <p:ext uri="{BB962C8B-B14F-4D97-AF65-F5344CB8AC3E}">
        <p14:creationId xmlns:p14="http://schemas.microsoft.com/office/powerpoint/2010/main" val="1605767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FDE7-CCA9-2622-8F18-8BF66649498D}"/>
              </a:ext>
            </a:extLst>
          </p:cNvPr>
          <p:cNvSpPr>
            <a:spLocks noGrp="1"/>
          </p:cNvSpPr>
          <p:nvPr>
            <p:ph type="title"/>
          </p:nvPr>
        </p:nvSpPr>
        <p:spPr>
          <a:xfrm>
            <a:off x="310718" y="499533"/>
            <a:ext cx="11017189" cy="652992"/>
          </a:xfrm>
        </p:spPr>
        <p:txBody>
          <a:bodyPr>
            <a:normAutofit/>
          </a:bodyPr>
          <a:lstStyle/>
          <a:p>
            <a:r>
              <a:rPr lang="en-US" sz="4000" b="1" dirty="0">
                <a:solidFill>
                  <a:schemeClr val="tx1"/>
                </a:solidFill>
                <a:latin typeface="Verdana" panose="020B0604030504040204" pitchFamily="34" charset="0"/>
                <a:ea typeface="Verdana" panose="020B0604030504040204" pitchFamily="34" charset="0"/>
              </a:rPr>
              <a:t>Possible Solutions – Low Hanging Fruit</a:t>
            </a:r>
          </a:p>
        </p:txBody>
      </p:sp>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407215" y="1455939"/>
            <a:ext cx="11017189" cy="4902528"/>
          </a:xfrm>
        </p:spPr>
        <p:txBody>
          <a:bodyPr>
            <a:normAutofit/>
          </a:bodyPr>
          <a:lstStyle/>
          <a:p>
            <a:pPr marL="514350" indent="-514350">
              <a:buAutoNum type="arabicPeriod"/>
            </a:pPr>
            <a:r>
              <a:rPr lang="en-US" sz="2800" b="1" dirty="0">
                <a:latin typeface="Verdana" panose="020B0604030504040204" pitchFamily="34" charset="0"/>
                <a:ea typeface="Verdana" panose="020B0604030504040204" pitchFamily="34" charset="0"/>
              </a:rPr>
              <a:t>District dues merge with CMS dues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28 CMSs charge District dues separately</a:t>
            </a:r>
          </a:p>
          <a:p>
            <a:pPr marL="0" indent="0">
              <a:buNone/>
            </a:pPr>
            <a:r>
              <a:rPr lang="en-US" sz="2800" dirty="0">
                <a:latin typeface="Verdana" panose="020B0604030504040204" pitchFamily="34" charset="0"/>
                <a:ea typeface="Verdana" panose="020B0604030504040204" pitchFamily="34" charset="0"/>
              </a:rPr>
              <a:t>Proposal: include District dues as part of CMS dues</a:t>
            </a:r>
          </a:p>
          <a:p>
            <a:pPr marL="0" indent="0">
              <a:buNone/>
            </a:pPr>
            <a:endParaRPr lang="en-US" sz="2800" dirty="0">
              <a:latin typeface="Verdana" panose="020B0604030504040204" pitchFamily="34" charset="0"/>
              <a:ea typeface="Verdana" panose="020B0604030504040204" pitchFamily="34" charset="0"/>
            </a:endParaRPr>
          </a:p>
          <a:p>
            <a:pPr marL="0" indent="0">
              <a:buNone/>
            </a:pPr>
            <a:r>
              <a:rPr lang="en-US" sz="2800" b="1" dirty="0">
                <a:latin typeface="Verdana" panose="020B0604030504040204" pitchFamily="34" charset="0"/>
                <a:ea typeface="Verdana" panose="020B0604030504040204" pitchFamily="34" charset="0"/>
              </a:rPr>
              <a:t>2. Delay Voluntary Assessments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Assessments for (e.g.) Physicians Home, scholarship, awards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9 different assessments by CMSs</a:t>
            </a:r>
          </a:p>
          <a:p>
            <a:pPr marL="0" indent="0">
              <a:buNone/>
            </a:pPr>
            <a:r>
              <a:rPr lang="en-US" sz="2800" dirty="0">
                <a:latin typeface="Verdana" panose="020B0604030504040204" pitchFamily="34" charset="0"/>
                <a:ea typeface="Verdana" panose="020B0604030504040204" pitchFamily="34" charset="0"/>
              </a:rPr>
              <a:t>Proposal: Stop billing assessments for now. Keep on “to do” list. CMSs can still solicit, collect.</a:t>
            </a:r>
          </a:p>
        </p:txBody>
      </p:sp>
    </p:spTree>
    <p:extLst>
      <p:ext uri="{BB962C8B-B14F-4D97-AF65-F5344CB8AC3E}">
        <p14:creationId xmlns:p14="http://schemas.microsoft.com/office/powerpoint/2010/main" val="1788599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FDE7-CCA9-2622-8F18-8BF66649498D}"/>
              </a:ext>
            </a:extLst>
          </p:cNvPr>
          <p:cNvSpPr>
            <a:spLocks noGrp="1"/>
          </p:cNvSpPr>
          <p:nvPr>
            <p:ph type="title"/>
          </p:nvPr>
        </p:nvSpPr>
        <p:spPr>
          <a:xfrm>
            <a:off x="324365" y="289983"/>
            <a:ext cx="11515209" cy="929217"/>
          </a:xfrm>
        </p:spPr>
        <p:txBody>
          <a:bodyPr>
            <a:normAutofit/>
          </a:bodyPr>
          <a:lstStyle/>
          <a:p>
            <a:r>
              <a:rPr lang="en-US" sz="3600" b="1" dirty="0">
                <a:solidFill>
                  <a:schemeClr val="tx1"/>
                </a:solidFill>
                <a:latin typeface="Verdana" panose="020B0604030504040204" pitchFamily="34" charset="0"/>
                <a:ea typeface="Verdana" panose="020B0604030504040204" pitchFamily="34" charset="0"/>
              </a:rPr>
              <a:t>Possible Solutions to Consider – Inactive CMSs</a:t>
            </a:r>
          </a:p>
        </p:txBody>
      </p:sp>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324365" y="1514475"/>
            <a:ext cx="11515210" cy="4962524"/>
          </a:xfrm>
        </p:spPr>
        <p:txBody>
          <a:bodyPr>
            <a:normAutofit/>
          </a:bodyPr>
          <a:lstStyle/>
          <a:p>
            <a:pPr marL="0" indent="0">
              <a:buNone/>
            </a:pPr>
            <a:r>
              <a:rPr lang="en-US" sz="3200" b="1" dirty="0">
                <a:latin typeface="Verdana" panose="020B0604030504040204" pitchFamily="34" charset="0"/>
                <a:ea typeface="Verdana" panose="020B0604030504040204" pitchFamily="34" charset="0"/>
              </a:rPr>
              <a:t>3. Suspend CMS dues collection for inactive CMSs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New York State consists of 62 counties. </a:t>
            </a:r>
          </a:p>
          <a:p>
            <a:pPr>
              <a:buFont typeface="Arial" panose="020B0604020202020204" pitchFamily="34" charset="0"/>
              <a:buChar char="•"/>
            </a:pPr>
            <a:r>
              <a:rPr lang="en-US" sz="2800" kern="100" dirty="0">
                <a:latin typeface="Verdana" panose="020B0604030504040204" pitchFamily="34" charset="0"/>
                <a:ea typeface="Verdana" panose="020B0604030504040204" pitchFamily="34" charset="0"/>
                <a:cs typeface="Times New Roman" panose="02020603050405020304" pitchFamily="18" charset="0"/>
              </a:rPr>
              <a:t>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Of those counties Tioga and Hamilton have never had active county medical societies. </a:t>
            </a:r>
          </a:p>
          <a:p>
            <a:pPr>
              <a:buFont typeface="Arial" panose="020B0604020202020204" pitchFamily="34" charset="0"/>
              <a:buChar char="•"/>
            </a:pPr>
            <a:r>
              <a:rPr lang="en-US" sz="2800" kern="100" dirty="0">
                <a:latin typeface="Verdana" panose="020B0604030504040204" pitchFamily="34" charset="0"/>
                <a:ea typeface="Verdana" panose="020B0604030504040204" pitchFamily="34" charset="0"/>
                <a:cs typeface="Times New Roman" panose="02020603050405020304" pitchFamily="18" charset="0"/>
              </a:rPr>
              <a:t>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That means at one time or another, there were 60 active county medical societies. </a:t>
            </a:r>
          </a:p>
          <a:p>
            <a:pPr>
              <a:buFont typeface="Arial" panose="020B0604020202020204" pitchFamily="34" charset="0"/>
              <a:buChar char="•"/>
            </a:pPr>
            <a:r>
              <a:rPr lang="en-US" sz="2800" kern="100" dirty="0">
                <a:latin typeface="Verdana" panose="020B0604030504040204" pitchFamily="34" charset="0"/>
                <a:ea typeface="Verdana" panose="020B0604030504040204" pitchFamily="34" charset="0"/>
                <a:cs typeface="Times New Roman" panose="02020603050405020304" pitchFamily="18" charset="0"/>
              </a:rPr>
              <a:t>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Unfortunately, today that is no longer true. </a:t>
            </a:r>
          </a:p>
          <a:p>
            <a:pPr>
              <a:buFont typeface="Arial" panose="020B0604020202020204" pitchFamily="34" charset="0"/>
              <a:buChar char="•"/>
            </a:pPr>
            <a:endParaRPr lang="en-US" sz="2200" dirty="0">
              <a:latin typeface="Verdana" panose="020B0604030504040204" pitchFamily="34" charset="0"/>
              <a:ea typeface="Verdana" panose="020B0604030504040204" pitchFamily="34" charset="0"/>
            </a:endParaRPr>
          </a:p>
        </p:txBody>
      </p:sp>
      <p:pic>
        <p:nvPicPr>
          <p:cNvPr id="7" name="Graphic 6" descr="Gavel">
            <a:extLst>
              <a:ext uri="{FF2B5EF4-FFF2-40B4-BE49-F238E27FC236}">
                <a16:creationId xmlns:a16="http://schemas.microsoft.com/office/drawing/2014/main" id="{74FCCD85-A734-A033-FB24-4DC7DA7693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72525" y="3995737"/>
            <a:ext cx="2942710" cy="2713849"/>
          </a:xfrm>
          <a:prstGeom prst="rect">
            <a:avLst/>
          </a:prstGeom>
        </p:spPr>
      </p:pic>
    </p:spTree>
    <p:extLst>
      <p:ext uri="{BB962C8B-B14F-4D97-AF65-F5344CB8AC3E}">
        <p14:creationId xmlns:p14="http://schemas.microsoft.com/office/powerpoint/2010/main" val="3189511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FDE7-CCA9-2622-8F18-8BF66649498D}"/>
              </a:ext>
            </a:extLst>
          </p:cNvPr>
          <p:cNvSpPr>
            <a:spLocks noGrp="1"/>
          </p:cNvSpPr>
          <p:nvPr>
            <p:ph type="title"/>
          </p:nvPr>
        </p:nvSpPr>
        <p:spPr>
          <a:xfrm>
            <a:off x="114300" y="499533"/>
            <a:ext cx="8067675" cy="691092"/>
          </a:xfrm>
        </p:spPr>
        <p:txBody>
          <a:bodyPr>
            <a:noAutofit/>
          </a:bodyPr>
          <a:lstStyle/>
          <a:p>
            <a:r>
              <a:rPr lang="en-US" sz="3600" b="1" dirty="0">
                <a:latin typeface="Verdana" panose="020B0604030504040204" pitchFamily="34" charset="0"/>
                <a:ea typeface="Verdana" panose="020B0604030504040204" pitchFamily="34" charset="0"/>
              </a:rPr>
              <a:t>Possible solutions to consider – Inactive CMSs</a:t>
            </a:r>
          </a:p>
        </p:txBody>
      </p:sp>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114300" y="1438275"/>
            <a:ext cx="8991600" cy="5238749"/>
          </a:xfrm>
        </p:spPr>
        <p:txBody>
          <a:bodyPr>
            <a:normAutofit fontScale="92500" lnSpcReduction="20000"/>
          </a:bodyPr>
          <a:lstStyle/>
          <a:p>
            <a:pPr marL="0" indent="0">
              <a:lnSpc>
                <a:spcPct val="110000"/>
              </a:lnSpc>
              <a:spcBef>
                <a:spcPts val="0"/>
              </a:spcBef>
              <a:buNone/>
            </a:pPr>
            <a:r>
              <a:rPr lang="en-US" b="1" dirty="0">
                <a:latin typeface="Verdana" panose="020B0604030504040204" pitchFamily="34" charset="0"/>
                <a:ea typeface="Verdana" panose="020B0604030504040204" pitchFamily="34" charset="0"/>
              </a:rPr>
              <a:t>3. Suspend collection of CMS dues for Inactive Counties </a:t>
            </a:r>
            <a:r>
              <a:rPr lang="en-US" dirty="0">
                <a:latin typeface="Verdana" panose="020B0604030504040204" pitchFamily="34" charset="0"/>
                <a:ea typeface="Verdana" panose="020B0604030504040204" pitchFamily="34" charset="0"/>
              </a:rPr>
              <a:t>(continued) </a:t>
            </a:r>
          </a:p>
          <a:p>
            <a:pPr marL="0" marR="0">
              <a:lnSpc>
                <a:spcPct val="110000"/>
              </a:lnSpc>
              <a:spcBef>
                <a:spcPts val="0"/>
              </a:spcBef>
              <a:spcAft>
                <a:spcPts val="0"/>
              </a:spcAft>
            </a:pPr>
            <a:endParaRPr lang="en-US" b="1" u="sng"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10000"/>
              </a:lnSpc>
              <a:spcBef>
                <a:spcPts val="0"/>
              </a:spcBef>
              <a:spcAft>
                <a:spcPts val="0"/>
              </a:spcAft>
              <a:buNone/>
            </a:pPr>
            <a:r>
              <a:rPr lang="en-US" b="1" u="sng" kern="100" dirty="0">
                <a:effectLst/>
                <a:latin typeface="Verdana" panose="020B0604030504040204" pitchFamily="34" charset="0"/>
                <a:ea typeface="Verdana" panose="020B0604030504040204" pitchFamily="34" charset="0"/>
                <a:cs typeface="Times New Roman" panose="02020603050405020304" pitchFamily="18" charset="0"/>
              </a:rPr>
              <a:t>Counties With No Members</a:t>
            </a:r>
            <a:endParaRPr lang="en-US"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lnSpc>
                <a:spcPct val="110000"/>
              </a:lnSpc>
              <a:spcBef>
                <a:spcPts val="0"/>
              </a:spcBef>
              <a:spcAft>
                <a:spcPts val="800"/>
              </a:spcAft>
              <a:buNone/>
            </a:pPr>
            <a:r>
              <a:rPr lang="en-US" kern="100" dirty="0">
                <a:effectLst/>
                <a:latin typeface="Verdana" panose="020B0604030504040204" pitchFamily="34" charset="0"/>
                <a:ea typeface="Verdana" panose="020B0604030504040204" pitchFamily="34" charset="0"/>
                <a:cs typeface="Times New Roman" panose="02020603050405020304" pitchFamily="18" charset="0"/>
              </a:rPr>
              <a:t>The following counties have no members and no officers: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Allegheny - $100 physician dues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Columbia - $50 physician dues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Cortland - $60 physician dues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Fulton - $100 physician dues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Greene - $50 physician dues</a:t>
            </a:r>
          </a:p>
          <a:p>
            <a:pPr marL="800100" lvl="2">
              <a:lnSpc>
                <a:spcPct val="110000"/>
              </a:lnSpc>
              <a:spcBef>
                <a:spcPts val="0"/>
              </a:spcBef>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Livingston - $150 physician dues</a:t>
            </a:r>
          </a:p>
          <a:p>
            <a:pPr marL="800100" lvl="2">
              <a:lnSpc>
                <a:spcPct val="110000"/>
              </a:lnSpc>
              <a:spcBef>
                <a:spcPts val="0"/>
              </a:spcBef>
              <a:spcAft>
                <a:spcPts val="800"/>
              </a:spcAft>
              <a:buFont typeface="+mj-lt"/>
              <a:buAutoNum type="arabicPeriod"/>
            </a:pPr>
            <a:r>
              <a:rPr lang="en-US" kern="100" dirty="0">
                <a:effectLst/>
                <a:latin typeface="Verdana" panose="020B0604030504040204" pitchFamily="34" charset="0"/>
                <a:ea typeface="Verdana" panose="020B0604030504040204" pitchFamily="34" charset="0"/>
                <a:cs typeface="Times New Roman" panose="02020603050405020304" pitchFamily="18" charset="0"/>
              </a:rPr>
              <a:t>Orleans - $355 physician dues</a:t>
            </a:r>
          </a:p>
          <a:p>
            <a:pPr marL="0" marR="0" indent="0">
              <a:lnSpc>
                <a:spcPct val="110000"/>
              </a:lnSpc>
              <a:spcBef>
                <a:spcPts val="0"/>
              </a:spcBef>
              <a:spcAft>
                <a:spcPts val="800"/>
              </a:spcAft>
              <a:buNone/>
            </a:pPr>
            <a:r>
              <a:rPr lang="en-US" kern="100" dirty="0">
                <a:effectLst/>
                <a:latin typeface="Verdana" panose="020B0604030504040204" pitchFamily="34" charset="0"/>
                <a:ea typeface="Verdana" panose="020B0604030504040204" pitchFamily="34" charset="0"/>
                <a:cs typeface="Times New Roman" panose="02020603050405020304" pitchFamily="18" charset="0"/>
              </a:rPr>
              <a:t>These counties appear on both the MSSNY website and on the membership application. Members in all categories are charged dues to join but there is no viable county medical society in existence.</a:t>
            </a:r>
          </a:p>
          <a:p>
            <a:pPr>
              <a:buFont typeface="Arial" panose="020B0604020202020204" pitchFamily="34" charset="0"/>
              <a:buChar char="•"/>
            </a:pPr>
            <a:endParaRPr lang="en-US" sz="1500" dirty="0">
              <a:latin typeface="Verdana" panose="020B0604030504040204" pitchFamily="34" charset="0"/>
              <a:ea typeface="Verdana" panose="020B0604030504040204" pitchFamily="34" charset="0"/>
            </a:endParaRPr>
          </a:p>
        </p:txBody>
      </p:sp>
      <p:pic>
        <p:nvPicPr>
          <p:cNvPr id="5" name="Picture 4" descr="Desk with stethoscope and computer keyboard">
            <a:extLst>
              <a:ext uri="{FF2B5EF4-FFF2-40B4-BE49-F238E27FC236}">
                <a16:creationId xmlns:a16="http://schemas.microsoft.com/office/drawing/2014/main" id="{3015F8DD-28B5-4435-6E2D-B25F90F46CCF}"/>
              </a:ext>
            </a:extLst>
          </p:cNvPr>
          <p:cNvPicPr>
            <a:picLocks noChangeAspect="1"/>
          </p:cNvPicPr>
          <p:nvPr/>
        </p:nvPicPr>
        <p:blipFill rotWithShape="1">
          <a:blip r:embed="rId2"/>
          <a:srcRect l="57651" r="2699" b="-2"/>
          <a:stretch/>
        </p:blipFill>
        <p:spPr>
          <a:xfrm>
            <a:off x="9001125" y="10"/>
            <a:ext cx="3190875" cy="6864408"/>
          </a:xfrm>
          <a:prstGeom prst="rect">
            <a:avLst/>
          </a:prstGeom>
        </p:spPr>
      </p:pic>
    </p:spTree>
    <p:extLst>
      <p:ext uri="{BB962C8B-B14F-4D97-AF65-F5344CB8AC3E}">
        <p14:creationId xmlns:p14="http://schemas.microsoft.com/office/powerpoint/2010/main" val="411886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pic>
        <p:nvPicPr>
          <p:cNvPr id="11" name="Graphic 10" descr="Pill">
            <a:extLst>
              <a:ext uri="{FF2B5EF4-FFF2-40B4-BE49-F238E27FC236}">
                <a16:creationId xmlns:a16="http://schemas.microsoft.com/office/drawing/2014/main" id="{F0092D32-28ED-EEC5-6D7D-444DE919F9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11549" y="2383075"/>
            <a:ext cx="2743200" cy="3383936"/>
          </a:xfrm>
          <a:prstGeom prst="rect">
            <a:avLst/>
          </a:prstGeom>
        </p:spPr>
      </p:pic>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296518" y="0"/>
            <a:ext cx="11598964" cy="6619123"/>
          </a:xfrm>
        </p:spPr>
        <p:txBody>
          <a:bodyPr>
            <a:noAutofit/>
          </a:bodyPr>
          <a:lstStyle/>
          <a:p>
            <a:pPr marL="0" indent="0">
              <a:buNone/>
            </a:pPr>
            <a:r>
              <a:rPr lang="en-US" sz="2800" b="1" dirty="0">
                <a:latin typeface="Verdana" panose="020B0604030504040204" pitchFamily="34" charset="0"/>
                <a:ea typeface="Verdana" panose="020B0604030504040204" pitchFamily="34" charset="0"/>
              </a:rPr>
              <a:t>3. CMS dues for Dead Counties </a:t>
            </a:r>
            <a:r>
              <a:rPr lang="en-US" dirty="0">
                <a:latin typeface="Verdana" panose="020B0604030504040204" pitchFamily="34" charset="0"/>
                <a:ea typeface="Verdana" panose="020B0604030504040204" pitchFamily="34" charset="0"/>
              </a:rPr>
              <a:t>(continued) </a:t>
            </a:r>
          </a:p>
          <a:p>
            <a:pPr marL="0" marR="0">
              <a:spcBef>
                <a:spcPts val="0"/>
              </a:spcBef>
              <a:spcAft>
                <a:spcPts val="0"/>
              </a:spcAft>
            </a:pPr>
            <a:endParaRPr lang="en-US" sz="1600" b="1" u="sng"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b="1" u="sng" kern="100" dirty="0">
                <a:effectLst/>
                <a:latin typeface="Verdana" panose="020B0604030504040204" pitchFamily="34" charset="0"/>
                <a:ea typeface="Verdana" panose="020B0604030504040204" pitchFamily="34" charset="0"/>
                <a:cs typeface="Times New Roman" panose="02020603050405020304" pitchFamily="18" charset="0"/>
              </a:rPr>
              <a:t>Counties with an Unknown Status</a:t>
            </a:r>
            <a:endParaRPr lang="en-US"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Verdana" panose="020B0604030504040204" pitchFamily="34" charset="0"/>
                <a:ea typeface="Verdana" panose="020B0604030504040204" pitchFamily="34" charset="0"/>
                <a:cs typeface="Times New Roman" panose="02020603050405020304" pitchFamily="18" charset="0"/>
              </a:rPr>
              <a:t>The following counties have only 1 or 2 members, except for Cattaraugus and Rockland Counties that have 3 members. Many, but not all the members in these counties are life members. Staff will contact each county to determine if they are active. According to the MSSNY Bylaws, the counties must, at the very least, hold an annual meeting and elect officers.</a:t>
            </a:r>
          </a:p>
          <a:p>
            <a:pPr marL="0" marR="0" indent="0">
              <a:spcBef>
                <a:spcPts val="0"/>
              </a:spcBef>
              <a:spcAft>
                <a:spcPts val="0"/>
              </a:spcAft>
              <a:buNone/>
            </a:pPr>
            <a:endParaRPr lang="en-US" sz="1200" kern="100" dirty="0">
              <a:effectLst/>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Cattaraugus - $65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Chautauqua - $80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Clinton - $160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Delaware - $90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Essex - $100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Franklin - $100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Genesee - $415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Jefferson - $224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Lewis - $10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Montgomery - $75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Niagara - $400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Ontario - $120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Rensselaer - $150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Rockland - $375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Schoharie - $100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Schuyler -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Seneca -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Steuben - $ 125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Sullivan - $226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Ulster - $300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Warren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Washington -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Wayne - $90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Wyoming - $0 dues all categories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Yates - $25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Allegheny - $100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Columbia -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Cortland - $60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Fulton - $100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Greene - $50 physician dues</a:t>
            </a:r>
          </a:p>
          <a:p>
            <a:pPr marL="342900" marR="0" lvl="0" indent="-342900">
              <a:spcBef>
                <a:spcPts val="0"/>
              </a:spcBef>
              <a:spcAft>
                <a:spcPts val="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Livingston - $150 physician dues</a:t>
            </a:r>
          </a:p>
          <a:p>
            <a:pPr marL="342900" marR="0" lvl="0" indent="-342900">
              <a:spcBef>
                <a:spcPts val="0"/>
              </a:spcBef>
              <a:spcAft>
                <a:spcPts val="800"/>
              </a:spcAft>
              <a:buFont typeface="+mj-lt"/>
              <a:buAutoNum type="arabicPeriod"/>
            </a:pPr>
            <a:r>
              <a:rPr lang="en-US" sz="1200" kern="100" dirty="0">
                <a:effectLst/>
                <a:latin typeface="Verdana" panose="020B0604030504040204" pitchFamily="34" charset="0"/>
                <a:ea typeface="Verdana" panose="020B0604030504040204" pitchFamily="34" charset="0"/>
                <a:cs typeface="Times New Roman" panose="02020603050405020304" pitchFamily="18" charset="0"/>
              </a:rPr>
              <a:t>Orleans - $355 physician dues</a:t>
            </a:r>
          </a:p>
        </p:txBody>
      </p:sp>
    </p:spTree>
    <p:extLst>
      <p:ext uri="{BB962C8B-B14F-4D97-AF65-F5344CB8AC3E}">
        <p14:creationId xmlns:p14="http://schemas.microsoft.com/office/powerpoint/2010/main" val="342183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FDE7-CCA9-2622-8F18-8BF66649498D}"/>
              </a:ext>
            </a:extLst>
          </p:cNvPr>
          <p:cNvSpPr>
            <a:spLocks noGrp="1"/>
          </p:cNvSpPr>
          <p:nvPr>
            <p:ph type="title"/>
          </p:nvPr>
        </p:nvSpPr>
        <p:spPr>
          <a:xfrm>
            <a:off x="1314451" y="499532"/>
            <a:ext cx="10809646" cy="595842"/>
          </a:xfrm>
        </p:spPr>
        <p:txBody>
          <a:bodyPr>
            <a:normAutofit fontScale="90000"/>
          </a:bodyPr>
          <a:lstStyle/>
          <a:p>
            <a:r>
              <a:rPr lang="en-US" sz="5000" b="1" dirty="0">
                <a:solidFill>
                  <a:schemeClr val="tx1"/>
                </a:solidFill>
                <a:latin typeface="Verdana" panose="020B0604030504040204" pitchFamily="34" charset="0"/>
                <a:ea typeface="Verdana" panose="020B0604030504040204" pitchFamily="34" charset="0"/>
              </a:rPr>
              <a:t>Possible Solutions to Consider </a:t>
            </a:r>
          </a:p>
        </p:txBody>
      </p:sp>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590551" y="1590676"/>
            <a:ext cx="11296650" cy="4767792"/>
          </a:xfrm>
        </p:spPr>
        <p:txBody>
          <a:bodyPr>
            <a:normAutofit/>
          </a:bodyPr>
          <a:lstStyle/>
          <a:p>
            <a:pPr marL="0" indent="0">
              <a:buNone/>
            </a:pPr>
            <a:r>
              <a:rPr lang="en-US" sz="3200" b="1" dirty="0">
                <a:latin typeface="Verdana" panose="020B0604030504040204" pitchFamily="34" charset="0"/>
                <a:ea typeface="Verdana" panose="020B0604030504040204" pitchFamily="34" charset="0"/>
              </a:rPr>
              <a:t>4. Standardize CMS dues </a:t>
            </a:r>
          </a:p>
          <a:p>
            <a:pPr marL="0" indent="0">
              <a:lnSpc>
                <a:spcPct val="120000"/>
              </a:lnSpc>
              <a:spcBef>
                <a:spcPts val="0"/>
              </a:spcBef>
              <a:buNone/>
            </a:pPr>
            <a:r>
              <a:rPr lang="en-US" dirty="0">
                <a:latin typeface="Verdana" panose="020B0604030504040204" pitchFamily="34" charset="0"/>
                <a:ea typeface="Verdana" panose="020B0604030504040204" pitchFamily="34" charset="0"/>
              </a:rPr>
              <a:t>MSSNY Research in 2022 found: There are 38 different CMS physician dues amounts which we separated into </a:t>
            </a:r>
            <a:r>
              <a:rPr lang="en-US" dirty="0">
                <a:solidFill>
                  <a:schemeClr val="tx1"/>
                </a:solidFill>
                <a:latin typeface="Verdana" panose="020B0604030504040204" pitchFamily="34" charset="0"/>
                <a:ea typeface="Verdana" panose="020B0604030504040204" pitchFamily="34" charset="0"/>
              </a:rPr>
              <a:t>4 </a:t>
            </a:r>
            <a:r>
              <a:rPr lang="en-US" dirty="0">
                <a:latin typeface="Verdana" panose="020B0604030504040204" pitchFamily="34" charset="0"/>
                <a:ea typeface="Verdana" panose="020B0604030504040204" pitchFamily="34" charset="0"/>
              </a:rPr>
              <a:t>bands.</a:t>
            </a:r>
          </a:p>
          <a:p>
            <a:pPr marL="0" indent="0">
              <a:lnSpc>
                <a:spcPct val="120000"/>
              </a:lnSpc>
              <a:spcBef>
                <a:spcPts val="0"/>
              </a:spcBef>
              <a:buNone/>
            </a:pPr>
            <a:endParaRPr lang="en-US" dirty="0">
              <a:latin typeface="Verdana" panose="020B0604030504040204" pitchFamily="34" charset="0"/>
              <a:ea typeface="Verdana" panose="020B0604030504040204" pitchFamily="34" charset="0"/>
            </a:endParaRPr>
          </a:p>
          <a:p>
            <a:pPr marL="0" indent="0">
              <a:lnSpc>
                <a:spcPct val="120000"/>
              </a:lnSpc>
              <a:spcBef>
                <a:spcPts val="0"/>
              </a:spcBef>
              <a:buNone/>
            </a:pPr>
            <a:r>
              <a:rPr lang="en-US" dirty="0">
                <a:latin typeface="Verdana" panose="020B0604030504040204" pitchFamily="34" charset="0"/>
                <a:ea typeface="Verdana" panose="020B0604030504040204" pitchFamily="34" charset="0"/>
              </a:rPr>
              <a:t>The bands were:</a:t>
            </a:r>
            <a:endParaRPr lang="en-US" dirty="0">
              <a:solidFill>
                <a:schemeClr val="tx1"/>
              </a:solidFill>
              <a:latin typeface="Verdana" panose="020B0604030504040204" pitchFamily="34" charset="0"/>
              <a:ea typeface="Verdana" panose="020B0604030504040204" pitchFamily="34" charset="0"/>
            </a:endParaRPr>
          </a:p>
          <a:p>
            <a:pPr lvl="1">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rPr>
              <a:t>$0 to $120 – 23 counties</a:t>
            </a:r>
          </a:p>
          <a:p>
            <a:pPr lvl="1">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rPr>
              <a:t>$120 to $240 – 10 counties</a:t>
            </a:r>
          </a:p>
          <a:p>
            <a:pPr lvl="1">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rPr>
              <a:t>$240 to $360 – 17 counties</a:t>
            </a:r>
          </a:p>
          <a:p>
            <a:pPr lvl="1">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rPr>
              <a:t>$360 to $480 – 11 counties</a:t>
            </a:r>
          </a:p>
          <a:p>
            <a:pPr marL="4572" lvl="1" indent="0">
              <a:buNone/>
            </a:pPr>
            <a:endParaRPr lang="en-US" dirty="0">
              <a:solidFill>
                <a:srgbClr val="FF0000"/>
              </a:solidFill>
              <a:latin typeface="Verdana" panose="020B0604030504040204" pitchFamily="34" charset="0"/>
              <a:ea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a:p>
            <a:pPr marL="0" indent="0">
              <a:buNone/>
            </a:pPr>
            <a:endParaRPr lang="en-US" sz="17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4651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FDE7-CCA9-2622-8F18-8BF66649498D}"/>
              </a:ext>
            </a:extLst>
          </p:cNvPr>
          <p:cNvSpPr>
            <a:spLocks noGrp="1"/>
          </p:cNvSpPr>
          <p:nvPr>
            <p:ph type="title"/>
          </p:nvPr>
        </p:nvSpPr>
        <p:spPr>
          <a:xfrm>
            <a:off x="304800" y="499532"/>
            <a:ext cx="11819297" cy="595842"/>
          </a:xfrm>
        </p:spPr>
        <p:txBody>
          <a:bodyPr>
            <a:normAutofit fontScale="90000"/>
          </a:bodyPr>
          <a:lstStyle/>
          <a:p>
            <a:r>
              <a:rPr lang="en-US" sz="5000" b="1" dirty="0">
                <a:solidFill>
                  <a:schemeClr val="tx1"/>
                </a:solidFill>
                <a:latin typeface="Verdana" panose="020B0604030504040204" pitchFamily="34" charset="0"/>
                <a:ea typeface="Verdana" panose="020B0604030504040204" pitchFamily="34" charset="0"/>
              </a:rPr>
              <a:t>Benefits of these dues simplifications </a:t>
            </a:r>
          </a:p>
        </p:txBody>
      </p:sp>
      <p:sp>
        <p:nvSpPr>
          <p:cNvPr id="3" name="Content Placeholder 2">
            <a:extLst>
              <a:ext uri="{FF2B5EF4-FFF2-40B4-BE49-F238E27FC236}">
                <a16:creationId xmlns:a16="http://schemas.microsoft.com/office/drawing/2014/main" id="{37D4A908-DD05-07C6-9DD7-5E6E84F182CE}"/>
              </a:ext>
            </a:extLst>
          </p:cNvPr>
          <p:cNvSpPr>
            <a:spLocks noGrp="1"/>
          </p:cNvSpPr>
          <p:nvPr>
            <p:ph idx="1"/>
          </p:nvPr>
        </p:nvSpPr>
        <p:spPr>
          <a:xfrm>
            <a:off x="590551" y="1524000"/>
            <a:ext cx="11296650" cy="4834468"/>
          </a:xfrm>
        </p:spPr>
        <p:txBody>
          <a:bodyPr>
            <a:normAutofit/>
          </a:bodyPr>
          <a:lstStyle/>
          <a:p>
            <a:pPr>
              <a:buFont typeface="Arial" panose="020B0604020202020204" pitchFamily="34" charset="0"/>
              <a:buChar char="•"/>
            </a:pPr>
            <a:r>
              <a:rPr lang="en-US" sz="3200" b="1" dirty="0">
                <a:latin typeface="Verdana" panose="020B0604030504040204" pitchFamily="34" charset="0"/>
                <a:ea typeface="Verdana" panose="020B0604030504040204" pitchFamily="34" charset="0"/>
              </a:rPr>
              <a:t> Improved Database Functionality</a:t>
            </a:r>
            <a:r>
              <a:rPr lang="en-US" sz="3200" dirty="0">
                <a:latin typeface="Verdana" panose="020B0604030504040204" pitchFamily="34" charset="0"/>
                <a:ea typeface="Verdana" panose="020B0604030504040204" pitchFamily="34" charset="0"/>
              </a:rPr>
              <a:t>:  billing, reconciliation + reports, accounting</a:t>
            </a:r>
          </a:p>
          <a:p>
            <a:pPr marL="0" indent="0">
              <a:buNone/>
            </a:pPr>
            <a:endParaRPr lang="en-US" sz="3200"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200" b="1" dirty="0">
                <a:latin typeface="Verdana" panose="020B0604030504040204" pitchFamily="34" charset="0"/>
                <a:ea typeface="Verdana" panose="020B0604030504040204" pitchFamily="34" charset="0"/>
              </a:rPr>
              <a:t> Reduced Costs</a:t>
            </a:r>
          </a:p>
          <a:p>
            <a:pPr marL="0" indent="0">
              <a:buNone/>
            </a:pPr>
            <a:endParaRPr lang="en-US" sz="3200" b="1"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200" b="1" dirty="0">
                <a:latin typeface="Verdana" panose="020B0604030504040204" pitchFamily="34" charset="0"/>
                <a:ea typeface="Verdana" panose="020B0604030504040204" pitchFamily="34" charset="0"/>
              </a:rPr>
              <a:t> Speed of Implementation</a:t>
            </a:r>
          </a:p>
          <a:p>
            <a:pPr marL="0" indent="0">
              <a:buNone/>
            </a:pPr>
            <a:endParaRPr lang="en-US" sz="3200" b="1"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200" b="1" dirty="0">
                <a:latin typeface="Verdana" panose="020B0604030504040204" pitchFamily="34" charset="0"/>
                <a:ea typeface="Verdana" panose="020B0604030504040204" pitchFamily="34" charset="0"/>
              </a:rPr>
              <a:t> Recruitment:  </a:t>
            </a:r>
            <a:r>
              <a:rPr lang="en-US" sz="3200" dirty="0">
                <a:latin typeface="Verdana" panose="020B0604030504040204" pitchFamily="34" charset="0"/>
                <a:ea typeface="Verdana" panose="020B0604030504040204" pitchFamily="34" charset="0"/>
              </a:rPr>
              <a:t>give clear price quickly </a:t>
            </a:r>
          </a:p>
          <a:p>
            <a:pPr marL="0" indent="0">
              <a:buNone/>
            </a:pPr>
            <a:endParaRPr lang="en-US" sz="17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22868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79A24-DB21-7775-CFF4-B62209E56515}"/>
              </a:ext>
            </a:extLst>
          </p:cNvPr>
          <p:cNvSpPr>
            <a:spLocks noGrp="1"/>
          </p:cNvSpPr>
          <p:nvPr>
            <p:ph type="title"/>
          </p:nvPr>
        </p:nvSpPr>
        <p:spPr>
          <a:xfrm>
            <a:off x="4683125" y="332509"/>
            <a:ext cx="6562726" cy="571500"/>
          </a:xfrm>
        </p:spPr>
        <p:txBody>
          <a:bodyPr>
            <a:normAutofit fontScale="90000"/>
          </a:bodyPr>
          <a:lstStyle/>
          <a:p>
            <a:r>
              <a:rPr lang="en-US" sz="4200" b="1" dirty="0">
                <a:latin typeface="Verdana" panose="020B0604030504040204" pitchFamily="34" charset="0"/>
                <a:ea typeface="Verdana" panose="020B0604030504040204" pitchFamily="34" charset="0"/>
              </a:rPr>
              <a:t>Our Ask:</a:t>
            </a:r>
          </a:p>
        </p:txBody>
      </p:sp>
      <p:pic>
        <p:nvPicPr>
          <p:cNvPr id="5" name="Picture 4" descr="Hands holding each other's wrists and interlinked to form a circle">
            <a:extLst>
              <a:ext uri="{FF2B5EF4-FFF2-40B4-BE49-F238E27FC236}">
                <a16:creationId xmlns:a16="http://schemas.microsoft.com/office/drawing/2014/main" id="{86818492-5FA6-A6DC-0159-07ED14F4B257}"/>
              </a:ext>
            </a:extLst>
          </p:cNvPr>
          <p:cNvPicPr>
            <a:picLocks noChangeAspect="1"/>
          </p:cNvPicPr>
          <p:nvPr/>
        </p:nvPicPr>
        <p:blipFill rotWithShape="1">
          <a:blip r:embed="rId2"/>
          <a:srcRect l="31993" r="28357" b="-2"/>
          <a:stretch/>
        </p:blipFill>
        <p:spPr>
          <a:xfrm>
            <a:off x="20" y="-6418"/>
            <a:ext cx="4077443" cy="6864418"/>
          </a:xfrm>
          <a:prstGeom prst="rect">
            <a:avLst/>
          </a:prstGeom>
        </p:spPr>
      </p:pic>
      <p:sp>
        <p:nvSpPr>
          <p:cNvPr id="3" name="Content Placeholder 2">
            <a:extLst>
              <a:ext uri="{FF2B5EF4-FFF2-40B4-BE49-F238E27FC236}">
                <a16:creationId xmlns:a16="http://schemas.microsoft.com/office/drawing/2014/main" id="{670520F6-084E-570E-3499-A2E78C1D5E49}"/>
              </a:ext>
            </a:extLst>
          </p:cNvPr>
          <p:cNvSpPr>
            <a:spLocks noGrp="1"/>
          </p:cNvSpPr>
          <p:nvPr>
            <p:ph idx="1"/>
          </p:nvPr>
        </p:nvSpPr>
        <p:spPr>
          <a:xfrm>
            <a:off x="4359965" y="1232452"/>
            <a:ext cx="7566991" cy="5293038"/>
          </a:xfrm>
        </p:spPr>
        <p:txBody>
          <a:bodyPr>
            <a:normAutofit lnSpcReduction="10000"/>
          </a:bodyPr>
          <a:lstStyle/>
          <a:p>
            <a:pPr marL="0" indent="0">
              <a:buNone/>
            </a:pPr>
            <a:r>
              <a:rPr lang="en-US" sz="3200" b="1" dirty="0">
                <a:latin typeface="Verdana" panose="020B0604030504040204" pitchFamily="34" charset="0"/>
                <a:ea typeface="Verdana" panose="020B0604030504040204" pitchFamily="34" charset="0"/>
              </a:rPr>
              <a:t>That MSSNY: </a:t>
            </a:r>
          </a:p>
          <a:p>
            <a:pPr marL="0" indent="0">
              <a:buNone/>
            </a:pPr>
            <a:r>
              <a:rPr lang="en-US" sz="3200" b="1" dirty="0">
                <a:latin typeface="Verdana" panose="020B0604030504040204" pitchFamily="34" charset="0"/>
                <a:ea typeface="Verdana" panose="020B0604030504040204" pitchFamily="34" charset="0"/>
              </a:rPr>
              <a:t>(1) merge District dues with CMS dues; </a:t>
            </a:r>
          </a:p>
          <a:p>
            <a:pPr marL="0" indent="0">
              <a:buNone/>
            </a:pPr>
            <a:r>
              <a:rPr lang="en-US" sz="3200" b="1" dirty="0">
                <a:latin typeface="Verdana" panose="020B0604030504040204" pitchFamily="34" charset="0"/>
                <a:ea typeface="Verdana" panose="020B0604030504040204" pitchFamily="34" charset="0"/>
              </a:rPr>
              <a:t>(2) Suspend collection of CMS voluntary assessments;</a:t>
            </a:r>
          </a:p>
          <a:p>
            <a:pPr marL="0" indent="0">
              <a:buNone/>
            </a:pPr>
            <a:r>
              <a:rPr lang="en-US" sz="3200" b="1" dirty="0">
                <a:latin typeface="Verdana" panose="020B0604030504040204" pitchFamily="34" charset="0"/>
                <a:ea typeface="Verdana" panose="020B0604030504040204" pitchFamily="34" charset="0"/>
              </a:rPr>
              <a:t>(3) Suspend collection of CMS dues for inactive CMSs.</a:t>
            </a:r>
          </a:p>
          <a:p>
            <a:pPr marL="0" indent="0">
              <a:buNone/>
            </a:pPr>
            <a:r>
              <a:rPr lang="en-US" sz="3200" b="1" dirty="0">
                <a:latin typeface="Verdana" panose="020B0604030504040204" pitchFamily="34" charset="0"/>
                <a:ea typeface="Verdana" panose="020B0604030504040204" pitchFamily="34" charset="0"/>
              </a:rPr>
              <a:t>(4) Direct the Membership Committee to recommend standardized CMS dues categories with </a:t>
            </a:r>
            <a:r>
              <a:rPr lang="en-US" sz="3200" b="1">
                <a:latin typeface="Verdana" panose="020B0604030504040204" pitchFamily="34" charset="0"/>
                <a:ea typeface="Verdana" panose="020B0604030504040204" pitchFamily="34" charset="0"/>
              </a:rPr>
              <a:t>input from CMSs. </a:t>
            </a:r>
            <a:endParaRPr lang="en-US" sz="32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62818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EB6DD2-98F4-5C49-9BA7-3A2737FF95DB}"/>
              </a:ext>
            </a:extLst>
          </p:cNvPr>
          <p:cNvPicPr>
            <a:picLocks noChangeAspect="1"/>
          </p:cNvPicPr>
          <p:nvPr/>
        </p:nvPicPr>
        <p:blipFill>
          <a:blip r:embed="rId2"/>
          <a:stretch>
            <a:fillRect/>
          </a:stretch>
        </p:blipFill>
        <p:spPr>
          <a:xfrm>
            <a:off x="707571" y="0"/>
            <a:ext cx="10776857" cy="6858000"/>
          </a:xfrm>
          <a:prstGeom prst="rect">
            <a:avLst/>
          </a:prstGeom>
        </p:spPr>
      </p:pic>
    </p:spTree>
    <p:extLst>
      <p:ext uri="{BB962C8B-B14F-4D97-AF65-F5344CB8AC3E}">
        <p14:creationId xmlns:p14="http://schemas.microsoft.com/office/powerpoint/2010/main" val="343390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6E18020-7141-40C0-98B9-58BE04886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63658-085B-BC56-6B4E-0990FDE50997}"/>
              </a:ext>
            </a:extLst>
          </p:cNvPr>
          <p:cNvSpPr>
            <a:spLocks noGrp="1"/>
          </p:cNvSpPr>
          <p:nvPr>
            <p:ph type="title"/>
          </p:nvPr>
        </p:nvSpPr>
        <p:spPr>
          <a:xfrm>
            <a:off x="5270089" y="619431"/>
            <a:ext cx="6263149" cy="3869205"/>
          </a:xfrm>
        </p:spPr>
        <p:txBody>
          <a:bodyPr vert="horz" lIns="91440" tIns="45720" rIns="91440" bIns="45720" rtlCol="0" anchor="b">
            <a:normAutofit/>
          </a:bodyPr>
          <a:lstStyle/>
          <a:p>
            <a:pPr>
              <a:lnSpc>
                <a:spcPct val="80000"/>
              </a:lnSpc>
            </a:pPr>
            <a:r>
              <a:rPr lang="en-US" sz="8800" b="1" dirty="0">
                <a:solidFill>
                  <a:srgbClr val="FFFFFF"/>
                </a:solidFill>
              </a:rPr>
              <a:t>Together we can build MSSNY</a:t>
            </a:r>
          </a:p>
        </p:txBody>
      </p:sp>
      <p:pic>
        <p:nvPicPr>
          <p:cNvPr id="5" name="Content Placeholder 4" descr="Children with solid fill">
            <a:extLst>
              <a:ext uri="{FF2B5EF4-FFF2-40B4-BE49-F238E27FC236}">
                <a16:creationId xmlns:a16="http://schemas.microsoft.com/office/drawing/2014/main" id="{1146AE90-24B8-88EF-61A0-3BB1E931AF21}"/>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423793"/>
            <a:ext cx="4001315" cy="4001315"/>
          </a:xfrm>
          <a:prstGeom prst="rect">
            <a:avLst/>
          </a:prstGeom>
        </p:spPr>
      </p:pic>
      <p:sp>
        <p:nvSpPr>
          <p:cNvPr id="3" name="TextBox 2">
            <a:extLst>
              <a:ext uri="{FF2B5EF4-FFF2-40B4-BE49-F238E27FC236}">
                <a16:creationId xmlns:a16="http://schemas.microsoft.com/office/drawing/2014/main" id="{B2836C38-8501-6915-F227-CCFEA2C42FB4}"/>
              </a:ext>
            </a:extLst>
          </p:cNvPr>
          <p:cNvSpPr txBox="1"/>
          <p:nvPr/>
        </p:nvSpPr>
        <p:spPr>
          <a:xfrm>
            <a:off x="2915382" y="5808036"/>
            <a:ext cx="6967527" cy="461665"/>
          </a:xfrm>
          <a:prstGeom prst="rect">
            <a:avLst/>
          </a:prstGeom>
          <a:noFill/>
        </p:spPr>
        <p:txBody>
          <a:bodyPr wrap="square" rtlCol="0">
            <a:spAutoFit/>
          </a:bodyPr>
          <a:lstStyle/>
          <a:p>
            <a:r>
              <a:rPr lang="en-US" sz="2400" b="1" dirty="0"/>
              <a:t>MSSNY | CONNECT * ENGAGE * INFLUENCE * LEARN</a:t>
            </a:r>
          </a:p>
        </p:txBody>
      </p:sp>
    </p:spTree>
    <p:extLst>
      <p:ext uri="{BB962C8B-B14F-4D97-AF65-F5344CB8AC3E}">
        <p14:creationId xmlns:p14="http://schemas.microsoft.com/office/powerpoint/2010/main" val="3675739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BD5B-E129-E1F1-A48D-754066053365}"/>
              </a:ext>
            </a:extLst>
          </p:cNvPr>
          <p:cNvSpPr>
            <a:spLocks noGrp="1"/>
          </p:cNvSpPr>
          <p:nvPr>
            <p:ph type="title"/>
          </p:nvPr>
        </p:nvSpPr>
        <p:spPr>
          <a:xfrm>
            <a:off x="4683125" y="499533"/>
            <a:ext cx="6562726" cy="1658198"/>
          </a:xfrm>
        </p:spPr>
        <p:txBody>
          <a:bodyPr>
            <a:normAutofit/>
          </a:bodyPr>
          <a:lstStyle/>
          <a:p>
            <a:r>
              <a:rPr lang="en-US" b="1" dirty="0">
                <a:solidFill>
                  <a:srgbClr val="4F3936"/>
                </a:solidFill>
                <a:latin typeface="Verdana" panose="020B0604030504040204" pitchFamily="34" charset="0"/>
                <a:ea typeface="Verdana" panose="020B0604030504040204" pitchFamily="34" charset="0"/>
              </a:rPr>
              <a:t>What we’ll cover</a:t>
            </a:r>
          </a:p>
        </p:txBody>
      </p:sp>
      <p:pic>
        <p:nvPicPr>
          <p:cNvPr id="5" name="Picture 4" descr="White puzzle with one red piece">
            <a:extLst>
              <a:ext uri="{FF2B5EF4-FFF2-40B4-BE49-F238E27FC236}">
                <a16:creationId xmlns:a16="http://schemas.microsoft.com/office/drawing/2014/main" id="{0B09CBAF-A377-7E70-02A0-2DBA5CFD04F1}"/>
              </a:ext>
            </a:extLst>
          </p:cNvPr>
          <p:cNvPicPr>
            <a:picLocks noChangeAspect="1"/>
          </p:cNvPicPr>
          <p:nvPr/>
        </p:nvPicPr>
        <p:blipFill rotWithShape="1">
          <a:blip r:embed="rId2"/>
          <a:srcRect l="34095" r="32493" b="2"/>
          <a:stretch/>
        </p:blipFill>
        <p:spPr>
          <a:xfrm>
            <a:off x="20" y="-6418"/>
            <a:ext cx="4077443" cy="6864418"/>
          </a:xfrm>
          <a:prstGeom prst="rect">
            <a:avLst/>
          </a:prstGeom>
        </p:spPr>
      </p:pic>
      <p:sp>
        <p:nvSpPr>
          <p:cNvPr id="3" name="Content Placeholder 2">
            <a:extLst>
              <a:ext uri="{FF2B5EF4-FFF2-40B4-BE49-F238E27FC236}">
                <a16:creationId xmlns:a16="http://schemas.microsoft.com/office/drawing/2014/main" id="{77B2DC87-E406-67FB-B257-EFB5097F4D21}"/>
              </a:ext>
            </a:extLst>
          </p:cNvPr>
          <p:cNvSpPr>
            <a:spLocks noGrp="1"/>
          </p:cNvSpPr>
          <p:nvPr>
            <p:ph idx="1"/>
          </p:nvPr>
        </p:nvSpPr>
        <p:spPr>
          <a:xfrm>
            <a:off x="4314825" y="2476500"/>
            <a:ext cx="7534275" cy="3301365"/>
          </a:xfrm>
        </p:spPr>
        <p:txBody>
          <a:bodyPr>
            <a:normAutofit/>
          </a:bodyPr>
          <a:lstStyle/>
          <a:p>
            <a:pPr>
              <a:buFont typeface="Arial" panose="020B0604020202020204" pitchFamily="34" charset="0"/>
              <a:buChar char="•"/>
            </a:pPr>
            <a:r>
              <a:rPr lang="en-US" sz="3600" b="1" dirty="0">
                <a:latin typeface="Verdana" panose="020B0604030504040204" pitchFamily="34" charset="0"/>
                <a:ea typeface="Verdana" panose="020B0604030504040204" pitchFamily="34" charset="0"/>
              </a:rPr>
              <a:t> Current dues structure</a:t>
            </a:r>
          </a:p>
          <a:p>
            <a:pPr marL="0" indent="0">
              <a:buNone/>
            </a:pPr>
            <a:endParaRPr lang="en-US" sz="3600" b="1"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600" b="1" dirty="0">
                <a:latin typeface="Verdana" panose="020B0604030504040204" pitchFamily="34" charset="0"/>
                <a:ea typeface="Verdana" panose="020B0604030504040204" pitchFamily="34" charset="0"/>
              </a:rPr>
              <a:t> Why it’s holding us back</a:t>
            </a:r>
          </a:p>
          <a:p>
            <a:pPr marL="0" indent="0">
              <a:buNone/>
            </a:pPr>
            <a:endParaRPr lang="en-US" sz="3600" b="1" dirty="0">
              <a:latin typeface="Verdana" panose="020B0604030504040204" pitchFamily="34" charset="0"/>
              <a:ea typeface="Verdana" panose="020B0604030504040204" pitchFamily="34" charset="0"/>
            </a:endParaRPr>
          </a:p>
          <a:p>
            <a:pPr>
              <a:buFont typeface="Arial" panose="020B0604020202020204" pitchFamily="34" charset="0"/>
              <a:buChar char="•"/>
            </a:pPr>
            <a:r>
              <a:rPr lang="en-US" sz="3600" b="1" dirty="0">
                <a:latin typeface="Verdana" panose="020B0604030504040204" pitchFamily="34" charset="0"/>
                <a:ea typeface="Verdana" panose="020B0604030504040204" pitchFamily="34" charset="0"/>
              </a:rPr>
              <a:t> Solutions for consideration</a:t>
            </a:r>
          </a:p>
        </p:txBody>
      </p:sp>
    </p:spTree>
    <p:extLst>
      <p:ext uri="{BB962C8B-B14F-4D97-AF65-F5344CB8AC3E}">
        <p14:creationId xmlns:p14="http://schemas.microsoft.com/office/powerpoint/2010/main" val="399490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C92A-71F2-ED3A-AD5B-1C0CC3B09F5E}"/>
              </a:ext>
            </a:extLst>
          </p:cNvPr>
          <p:cNvSpPr>
            <a:spLocks noGrp="1"/>
          </p:cNvSpPr>
          <p:nvPr>
            <p:ph type="title"/>
          </p:nvPr>
        </p:nvSpPr>
        <p:spPr>
          <a:xfrm>
            <a:off x="1733550" y="91108"/>
            <a:ext cx="8376616" cy="854765"/>
          </a:xfrm>
        </p:spPr>
        <p:txBody>
          <a:bodyPr>
            <a:normAutofit/>
          </a:bodyPr>
          <a:lstStyle/>
          <a:p>
            <a:pPr algn="ctr"/>
            <a:r>
              <a:rPr lang="en-US" sz="4400" b="1" dirty="0">
                <a:solidFill>
                  <a:srgbClr val="531809"/>
                </a:solidFill>
                <a:latin typeface="Verdana" panose="020B0604030504040204" pitchFamily="34" charset="0"/>
                <a:ea typeface="Verdana" panose="020B0604030504040204" pitchFamily="34" charset="0"/>
              </a:rPr>
              <a:t>Current Dues Structure</a:t>
            </a:r>
          </a:p>
        </p:txBody>
      </p:sp>
      <p:sp>
        <p:nvSpPr>
          <p:cNvPr id="3" name="Content Placeholder 2">
            <a:extLst>
              <a:ext uri="{FF2B5EF4-FFF2-40B4-BE49-F238E27FC236}">
                <a16:creationId xmlns:a16="http://schemas.microsoft.com/office/drawing/2014/main" id="{C5A913D7-AD45-BFCE-F594-63AEF5EEA8FC}"/>
              </a:ext>
            </a:extLst>
          </p:cNvPr>
          <p:cNvSpPr>
            <a:spLocks noGrp="1"/>
          </p:cNvSpPr>
          <p:nvPr>
            <p:ph idx="1"/>
          </p:nvPr>
        </p:nvSpPr>
        <p:spPr>
          <a:xfrm>
            <a:off x="459892" y="1038640"/>
            <a:ext cx="11272216" cy="5613952"/>
          </a:xfrm>
        </p:spPr>
        <p:txBody>
          <a:bodyPr>
            <a:normAutofit fontScale="70000" lnSpcReduction="20000"/>
          </a:bodyPr>
          <a:lstStyle/>
          <a:p>
            <a:pPr marL="0" indent="0" algn="ctr">
              <a:buNone/>
            </a:pPr>
            <a:r>
              <a:rPr lang="en-US" sz="3200" dirty="0">
                <a:solidFill>
                  <a:schemeClr val="tx1"/>
                </a:solidFill>
                <a:latin typeface="Verdana" panose="020B0604030504040204" pitchFamily="34" charset="0"/>
                <a:ea typeface="Verdana" panose="020B0604030504040204" pitchFamily="34" charset="0"/>
              </a:rPr>
              <a:t>All individual members billed different ways </a:t>
            </a:r>
            <a:endParaRPr lang="en-US" sz="3200" dirty="0">
              <a:solidFill>
                <a:srgbClr val="FF0000"/>
              </a:solidFill>
              <a:latin typeface="Verdana" panose="020B0604030504040204" pitchFamily="34" charset="0"/>
              <a:ea typeface="Verdana" panose="020B0604030504040204" pitchFamily="34" charset="0"/>
            </a:endParaRPr>
          </a:p>
          <a:p>
            <a:pPr marL="0" indent="0">
              <a:lnSpc>
                <a:spcPct val="120000"/>
              </a:lnSpc>
              <a:spcBef>
                <a:spcPts val="0"/>
              </a:spcBef>
              <a:buNone/>
            </a:pPr>
            <a:r>
              <a:rPr lang="en-US" sz="4600" b="1" u="sng" dirty="0">
                <a:solidFill>
                  <a:schemeClr val="tx1"/>
                </a:solidFill>
                <a:latin typeface="Verdana" panose="020B0604030504040204" pitchFamily="34" charset="0"/>
                <a:ea typeface="Verdana" panose="020B0604030504040204" pitchFamily="34" charset="0"/>
              </a:rPr>
              <a:t>MSSNY Dues</a:t>
            </a:r>
            <a:r>
              <a:rPr lang="en-US" sz="4600" dirty="0">
                <a:solidFill>
                  <a:schemeClr val="tx1"/>
                </a:solidFill>
                <a:latin typeface="Verdana" panose="020B0604030504040204" pitchFamily="34" charset="0"/>
                <a:ea typeface="Verdana" panose="020B0604030504040204" pitchFamily="34" charset="0"/>
              </a:rPr>
              <a:t>:</a:t>
            </a:r>
          </a:p>
          <a:p>
            <a:pPr>
              <a:lnSpc>
                <a:spcPct val="120000"/>
              </a:lnSpc>
              <a:spcBef>
                <a:spcPts val="0"/>
              </a:spcBef>
              <a:buFont typeface="Arial" panose="020B0604020202020204" pitchFamily="34" charset="0"/>
              <a:buChar char="•"/>
            </a:pPr>
            <a:r>
              <a:rPr lang="en-US" sz="3400" dirty="0">
                <a:solidFill>
                  <a:schemeClr val="tx1"/>
                </a:solidFill>
                <a:latin typeface="Verdana" panose="020B0604030504040204" pitchFamily="34" charset="0"/>
                <a:ea typeface="Verdana" panose="020B0604030504040204" pitchFamily="34" charset="0"/>
              </a:rPr>
              <a:t> </a:t>
            </a:r>
            <a:r>
              <a:rPr lang="en-US" sz="3400" b="1" dirty="0">
                <a:solidFill>
                  <a:schemeClr val="tx1"/>
                </a:solidFill>
                <a:latin typeface="Verdana" panose="020B0604030504040204" pitchFamily="34" charset="0"/>
                <a:ea typeface="Verdana" panose="020B0604030504040204" pitchFamily="34" charset="0"/>
              </a:rPr>
              <a:t>Individuals</a:t>
            </a:r>
            <a:r>
              <a:rPr lang="en-US" sz="3400" dirty="0">
                <a:solidFill>
                  <a:schemeClr val="tx1"/>
                </a:solidFill>
                <a:latin typeface="Verdana" panose="020B0604030504040204" pitchFamily="34" charset="0"/>
                <a:ea typeface="Verdana" panose="020B0604030504040204" pitchFamily="34" charset="0"/>
              </a:rPr>
              <a:t> = 8 categories (physician, P/T physician, Resident, Post-Graduate, Student, Retired, Life &amp; Affiliate)</a:t>
            </a:r>
          </a:p>
          <a:p>
            <a:pPr marL="0" indent="0">
              <a:lnSpc>
                <a:spcPct val="120000"/>
              </a:lnSpc>
              <a:spcBef>
                <a:spcPts val="0"/>
              </a:spcBef>
              <a:buNone/>
            </a:pPr>
            <a:endParaRPr lang="en-US" sz="3400" dirty="0">
              <a:solidFill>
                <a:schemeClr val="tx1"/>
              </a:solidFill>
              <a:latin typeface="Verdana" panose="020B0604030504040204" pitchFamily="34" charset="0"/>
              <a:ea typeface="Verdana" panose="020B0604030504040204" pitchFamily="34" charset="0"/>
            </a:endParaRPr>
          </a:p>
          <a:p>
            <a:pPr>
              <a:lnSpc>
                <a:spcPct val="120000"/>
              </a:lnSpc>
              <a:spcBef>
                <a:spcPts val="0"/>
              </a:spcBef>
              <a:buFont typeface="Arial" panose="020B0604020202020204" pitchFamily="34" charset="0"/>
              <a:buChar char="•"/>
            </a:pPr>
            <a:r>
              <a:rPr lang="en-US" sz="3400" dirty="0">
                <a:solidFill>
                  <a:schemeClr val="tx1"/>
                </a:solidFill>
                <a:latin typeface="Verdana" panose="020B0604030504040204" pitchFamily="34" charset="0"/>
                <a:ea typeface="Verdana" panose="020B0604030504040204" pitchFamily="34" charset="0"/>
              </a:rPr>
              <a:t> </a:t>
            </a:r>
            <a:r>
              <a:rPr lang="en-US" sz="3400" b="1" dirty="0">
                <a:solidFill>
                  <a:schemeClr val="tx1"/>
                </a:solidFill>
                <a:latin typeface="Verdana" panose="020B0604030504040204" pitchFamily="34" charset="0"/>
                <a:ea typeface="Verdana" panose="020B0604030504040204" pitchFamily="34" charset="0"/>
              </a:rPr>
              <a:t>OIGs </a:t>
            </a:r>
            <a:r>
              <a:rPr lang="en-US" sz="3400" i="1" dirty="0">
                <a:solidFill>
                  <a:schemeClr val="tx1"/>
                </a:solidFill>
                <a:latin typeface="Verdana" panose="020B0604030504040204" pitchFamily="34" charset="0"/>
                <a:ea typeface="Verdana" panose="020B0604030504040204" pitchFamily="34" charset="0"/>
              </a:rPr>
              <a:t>(all billed and posted manually)</a:t>
            </a:r>
          </a:p>
          <a:p>
            <a:pPr marL="4572" lvl="1" indent="0">
              <a:lnSpc>
                <a:spcPct val="120000"/>
              </a:lnSpc>
              <a:spcBef>
                <a:spcPts val="0"/>
              </a:spcBef>
              <a:buNone/>
            </a:pPr>
            <a:r>
              <a:rPr lang="en-US" sz="3400" b="1" i="1" dirty="0">
                <a:solidFill>
                  <a:schemeClr val="tx1"/>
                </a:solidFill>
                <a:latin typeface="Verdana" panose="020B0604030504040204" pitchFamily="34" charset="0"/>
                <a:ea typeface="Verdana" panose="020B0604030504040204" pitchFamily="34" charset="0"/>
              </a:rPr>
              <a:t>      Organizations</a:t>
            </a:r>
            <a:r>
              <a:rPr lang="en-US" sz="3400" u="sng" dirty="0">
                <a:solidFill>
                  <a:schemeClr val="tx1"/>
                </a:solidFill>
                <a:latin typeface="Verdana" panose="020B0604030504040204" pitchFamily="34" charset="0"/>
                <a:ea typeface="Verdana" panose="020B0604030504040204" pitchFamily="34" charset="0"/>
              </a:rPr>
              <a:t> </a:t>
            </a:r>
            <a:r>
              <a:rPr lang="en-US" sz="3400" dirty="0">
                <a:solidFill>
                  <a:schemeClr val="tx1"/>
                </a:solidFill>
                <a:latin typeface="Verdana" panose="020B0604030504040204" pitchFamily="34" charset="0"/>
                <a:ea typeface="Verdana" panose="020B0604030504040204" pitchFamily="34" charset="0"/>
              </a:rPr>
              <a:t>= 2 orgs with dues according to approved formulas</a:t>
            </a:r>
          </a:p>
          <a:p>
            <a:pPr marL="0" indent="-251460">
              <a:lnSpc>
                <a:spcPct val="120000"/>
              </a:lnSpc>
              <a:spcBef>
                <a:spcPts val="0"/>
              </a:spcBef>
              <a:buNone/>
            </a:pPr>
            <a:r>
              <a:rPr lang="en-US" sz="3400" dirty="0">
                <a:solidFill>
                  <a:schemeClr val="tx1"/>
                </a:solidFill>
                <a:latin typeface="Verdana" panose="020B0604030504040204" pitchFamily="34" charset="0"/>
                <a:ea typeface="Verdana" panose="020B0604030504040204" pitchFamily="34" charset="0"/>
              </a:rPr>
              <a:t>      </a:t>
            </a:r>
            <a:r>
              <a:rPr lang="en-US" sz="3400" b="1" i="1" dirty="0">
                <a:solidFill>
                  <a:schemeClr val="tx1"/>
                </a:solidFill>
                <a:latin typeface="Verdana" panose="020B0604030504040204" pitchFamily="34" charset="0"/>
                <a:ea typeface="Verdana" panose="020B0604030504040204" pitchFamily="34" charset="0"/>
              </a:rPr>
              <a:t>Institutions </a:t>
            </a:r>
            <a:r>
              <a:rPr lang="en-US" sz="3400" dirty="0">
                <a:solidFill>
                  <a:schemeClr val="tx1"/>
                </a:solidFill>
                <a:latin typeface="Verdana" panose="020B0604030504040204" pitchFamily="34" charset="0"/>
                <a:ea typeface="Verdana" panose="020B0604030504040204" pitchFamily="34" charset="0"/>
              </a:rPr>
              <a:t>= 10 all charged different amounts, different ways</a:t>
            </a:r>
          </a:p>
          <a:p>
            <a:pPr marL="0" indent="-251460">
              <a:lnSpc>
                <a:spcPct val="120000"/>
              </a:lnSpc>
              <a:spcBef>
                <a:spcPts val="0"/>
              </a:spcBef>
              <a:buNone/>
            </a:pPr>
            <a:r>
              <a:rPr lang="en-US" sz="3400" dirty="0">
                <a:solidFill>
                  <a:schemeClr val="tx1"/>
                </a:solidFill>
                <a:latin typeface="Verdana" panose="020B0604030504040204" pitchFamily="34" charset="0"/>
                <a:ea typeface="Verdana" panose="020B0604030504040204" pitchFamily="34" charset="0"/>
              </a:rPr>
              <a:t>	(%, flat fee, $ amounts), each county set their own rules. </a:t>
            </a:r>
          </a:p>
          <a:p>
            <a:pPr marL="0" indent="-251460">
              <a:lnSpc>
                <a:spcPct val="120000"/>
              </a:lnSpc>
              <a:spcBef>
                <a:spcPts val="0"/>
              </a:spcBef>
              <a:buNone/>
            </a:pPr>
            <a:r>
              <a:rPr lang="en-US" sz="3400" dirty="0">
                <a:solidFill>
                  <a:schemeClr val="tx1"/>
                </a:solidFill>
                <a:latin typeface="Verdana" panose="020B0604030504040204" pitchFamily="34" charset="0"/>
                <a:ea typeface="Verdana" panose="020B0604030504040204" pitchFamily="34" charset="0"/>
              </a:rPr>
              <a:t>	All grandfathered in.</a:t>
            </a:r>
          </a:p>
          <a:p>
            <a:pPr marL="0" indent="-251460">
              <a:lnSpc>
                <a:spcPct val="120000"/>
              </a:lnSpc>
              <a:spcBef>
                <a:spcPts val="0"/>
              </a:spcBef>
              <a:buNone/>
            </a:pPr>
            <a:r>
              <a:rPr lang="en-US" sz="3400" b="1" i="1" dirty="0">
                <a:solidFill>
                  <a:schemeClr val="tx1"/>
                </a:solidFill>
                <a:latin typeface="Verdana" panose="020B0604030504040204" pitchFamily="34" charset="0"/>
                <a:ea typeface="Verdana" panose="020B0604030504040204" pitchFamily="34" charset="0"/>
              </a:rPr>
              <a:t>      Groups</a:t>
            </a:r>
            <a:r>
              <a:rPr lang="en-US" sz="3400" dirty="0">
                <a:solidFill>
                  <a:schemeClr val="tx1"/>
                </a:solidFill>
                <a:latin typeface="Verdana" panose="020B0604030504040204" pitchFamily="34" charset="0"/>
                <a:ea typeface="Verdana" panose="020B0604030504040204" pitchFamily="34" charset="0"/>
              </a:rPr>
              <a:t> = 11 all charged according to formula. All grandfathered.</a:t>
            </a:r>
          </a:p>
          <a:p>
            <a:pPr marL="0" indent="-251460">
              <a:lnSpc>
                <a:spcPct val="110000"/>
              </a:lnSpc>
              <a:spcBef>
                <a:spcPts val="0"/>
              </a:spcBef>
              <a:buNone/>
            </a:pPr>
            <a:endParaRPr lang="en-US" sz="3400" dirty="0">
              <a:solidFill>
                <a:schemeClr val="tx1"/>
              </a:solidFill>
              <a:latin typeface="Verdana" panose="020B0604030504040204" pitchFamily="34" charset="0"/>
              <a:ea typeface="Verdana" panose="020B0604030504040204" pitchFamily="34" charset="0"/>
            </a:endParaRPr>
          </a:p>
          <a:p>
            <a:pPr>
              <a:lnSpc>
                <a:spcPct val="120000"/>
              </a:lnSpc>
              <a:spcBef>
                <a:spcPts val="0"/>
              </a:spcBef>
              <a:buFont typeface="Arial" panose="020B0604020202020204" pitchFamily="34" charset="0"/>
              <a:buChar char="•"/>
            </a:pPr>
            <a:r>
              <a:rPr lang="en-US" sz="3400" dirty="0">
                <a:solidFill>
                  <a:schemeClr val="tx1"/>
                </a:solidFill>
                <a:latin typeface="Verdana" panose="020B0604030504040204" pitchFamily="34" charset="0"/>
                <a:ea typeface="Verdana" panose="020B0604030504040204" pitchFamily="34" charset="0"/>
              </a:rPr>
              <a:t> </a:t>
            </a:r>
            <a:r>
              <a:rPr lang="en-US" sz="3400" b="1" dirty="0">
                <a:solidFill>
                  <a:schemeClr val="tx1"/>
                </a:solidFill>
                <a:latin typeface="Verdana" panose="020B0604030504040204" pitchFamily="34" charset="0"/>
                <a:ea typeface="Verdana" panose="020B0604030504040204" pitchFamily="34" charset="0"/>
              </a:rPr>
              <a:t>PAC = </a:t>
            </a:r>
            <a:r>
              <a:rPr lang="en-US" sz="3400" dirty="0">
                <a:solidFill>
                  <a:schemeClr val="tx1"/>
                </a:solidFill>
                <a:latin typeface="Verdana" panose="020B0604030504040204" pitchFamily="34" charset="0"/>
                <a:ea typeface="Verdana" panose="020B0604030504040204" pitchFamily="34" charset="0"/>
              </a:rPr>
              <a:t> $175 recommended MSSNYPAC donation appears on each individual billing statement.</a:t>
            </a:r>
          </a:p>
        </p:txBody>
      </p:sp>
    </p:spTree>
    <p:extLst>
      <p:ext uri="{BB962C8B-B14F-4D97-AF65-F5344CB8AC3E}">
        <p14:creationId xmlns:p14="http://schemas.microsoft.com/office/powerpoint/2010/main" val="318438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C92A-71F2-ED3A-AD5B-1C0CC3B09F5E}"/>
              </a:ext>
            </a:extLst>
          </p:cNvPr>
          <p:cNvSpPr>
            <a:spLocks noGrp="1"/>
          </p:cNvSpPr>
          <p:nvPr>
            <p:ph type="title"/>
          </p:nvPr>
        </p:nvSpPr>
        <p:spPr>
          <a:xfrm>
            <a:off x="3381375" y="298175"/>
            <a:ext cx="8376616" cy="625462"/>
          </a:xfrm>
        </p:spPr>
        <p:txBody>
          <a:bodyPr>
            <a:normAutofit fontScale="90000"/>
          </a:bodyPr>
          <a:lstStyle/>
          <a:p>
            <a:r>
              <a:rPr lang="en-US" sz="4400" b="1" dirty="0">
                <a:solidFill>
                  <a:srgbClr val="531809"/>
                </a:solidFill>
                <a:latin typeface="Verdana" panose="020B0604030504040204" pitchFamily="34" charset="0"/>
                <a:ea typeface="Verdana" panose="020B0604030504040204" pitchFamily="34" charset="0"/>
              </a:rPr>
              <a:t>Current Dues Structure</a:t>
            </a:r>
          </a:p>
        </p:txBody>
      </p:sp>
      <p:sp>
        <p:nvSpPr>
          <p:cNvPr id="3" name="Content Placeholder 2">
            <a:extLst>
              <a:ext uri="{FF2B5EF4-FFF2-40B4-BE49-F238E27FC236}">
                <a16:creationId xmlns:a16="http://schemas.microsoft.com/office/drawing/2014/main" id="{C5A913D7-AD45-BFCE-F594-63AEF5EEA8FC}"/>
              </a:ext>
            </a:extLst>
          </p:cNvPr>
          <p:cNvSpPr>
            <a:spLocks noGrp="1"/>
          </p:cNvSpPr>
          <p:nvPr>
            <p:ph idx="1"/>
          </p:nvPr>
        </p:nvSpPr>
        <p:spPr>
          <a:xfrm>
            <a:off x="381000" y="1043709"/>
            <a:ext cx="11630488" cy="5516117"/>
          </a:xfrm>
        </p:spPr>
        <p:txBody>
          <a:bodyPr>
            <a:normAutofit fontScale="92500"/>
          </a:bodyPr>
          <a:lstStyle/>
          <a:p>
            <a:pPr marL="0" indent="0">
              <a:lnSpc>
                <a:spcPct val="120000"/>
              </a:lnSpc>
              <a:spcBef>
                <a:spcPts val="0"/>
              </a:spcBef>
              <a:buNone/>
            </a:pPr>
            <a:r>
              <a:rPr lang="en-US" sz="3500" b="1" u="sng" dirty="0">
                <a:solidFill>
                  <a:schemeClr val="tx1"/>
                </a:solidFill>
                <a:latin typeface="Verdana" panose="020B0604030504040204" pitchFamily="34" charset="0"/>
                <a:ea typeface="Verdana" panose="020B0604030504040204" pitchFamily="34" charset="0"/>
              </a:rPr>
              <a:t>CMS Dues</a:t>
            </a:r>
            <a:r>
              <a:rPr lang="en-US" sz="3200" dirty="0">
                <a:solidFill>
                  <a:schemeClr val="tx1"/>
                </a:solidFill>
                <a:latin typeface="Verdana" panose="020B0604030504040204" pitchFamily="34" charset="0"/>
                <a:ea typeface="Verdana" panose="020B0604030504040204" pitchFamily="34" charset="0"/>
              </a:rPr>
              <a:t>:</a:t>
            </a:r>
          </a:p>
          <a:p>
            <a:pPr>
              <a:lnSpc>
                <a:spcPct val="120000"/>
              </a:lnSpc>
              <a:spcBef>
                <a:spcPts val="0"/>
              </a:spcBef>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rPr>
              <a:t> </a:t>
            </a:r>
            <a:r>
              <a:rPr lang="en-US" sz="3200" b="1" dirty="0">
                <a:solidFill>
                  <a:schemeClr val="tx1"/>
                </a:solidFill>
                <a:latin typeface="Verdana" panose="020B0604030504040204" pitchFamily="34" charset="0"/>
                <a:ea typeface="Verdana" panose="020B0604030504040204" pitchFamily="34" charset="0"/>
              </a:rPr>
              <a:t>Individuals</a:t>
            </a:r>
          </a:p>
          <a:p>
            <a:pPr marL="0" indent="0">
              <a:lnSpc>
                <a:spcPct val="110000"/>
              </a:lnSpc>
              <a:spcBef>
                <a:spcPts val="0"/>
              </a:spcBef>
              <a:buNone/>
            </a:pPr>
            <a:r>
              <a:rPr lang="en-US" sz="2700" dirty="0">
                <a:solidFill>
                  <a:schemeClr val="tx1"/>
                </a:solidFill>
                <a:latin typeface="Verdana" panose="020B0604030504040204" pitchFamily="34" charset="0"/>
                <a:ea typeface="Verdana" panose="020B0604030504040204" pitchFamily="34" charset="0"/>
              </a:rPr>
              <a:t>     From $0 to $440 for physicians. 60 counties with 8 categories of</a:t>
            </a:r>
          </a:p>
          <a:p>
            <a:pPr marL="0" indent="0">
              <a:lnSpc>
                <a:spcPct val="110000"/>
              </a:lnSpc>
              <a:spcBef>
                <a:spcPts val="0"/>
              </a:spcBef>
              <a:buNone/>
            </a:pPr>
            <a:r>
              <a:rPr lang="en-US" sz="2700" dirty="0">
                <a:solidFill>
                  <a:schemeClr val="tx1"/>
                </a:solidFill>
                <a:latin typeface="Verdana" panose="020B0604030504040204" pitchFamily="34" charset="0"/>
                <a:ea typeface="Verdana" panose="020B0604030504040204" pitchFamily="34" charset="0"/>
              </a:rPr>
              <a:t>     membership all charging different amounts.</a:t>
            </a:r>
          </a:p>
          <a:p>
            <a:pPr marL="0" indent="0">
              <a:lnSpc>
                <a:spcPct val="110000"/>
              </a:lnSpc>
              <a:spcBef>
                <a:spcPts val="0"/>
              </a:spcBef>
              <a:buNone/>
            </a:pPr>
            <a:endParaRPr lang="en-US" sz="2700" dirty="0">
              <a:solidFill>
                <a:schemeClr val="tx1"/>
              </a:solidFill>
              <a:latin typeface="Verdana" panose="020B0604030504040204" pitchFamily="34" charset="0"/>
              <a:ea typeface="Verdana" panose="020B0604030504040204" pitchFamily="34" charset="0"/>
            </a:endParaRPr>
          </a:p>
          <a:p>
            <a:pPr>
              <a:lnSpc>
                <a:spcPct val="110000"/>
              </a:lnSpc>
              <a:spcBef>
                <a:spcPts val="0"/>
              </a:spcBef>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rPr>
              <a:t> </a:t>
            </a:r>
            <a:r>
              <a:rPr lang="en-US" sz="3200" b="1" dirty="0">
                <a:solidFill>
                  <a:schemeClr val="tx1"/>
                </a:solidFill>
                <a:latin typeface="Verdana" panose="020B0604030504040204" pitchFamily="34" charset="0"/>
                <a:ea typeface="Verdana" panose="020B0604030504040204" pitchFamily="34" charset="0"/>
              </a:rPr>
              <a:t>OIGs </a:t>
            </a:r>
          </a:p>
          <a:p>
            <a:pPr marL="0" indent="0">
              <a:lnSpc>
                <a:spcPct val="110000"/>
              </a:lnSpc>
              <a:spcBef>
                <a:spcPts val="0"/>
              </a:spcBef>
              <a:buNone/>
            </a:pPr>
            <a:r>
              <a:rPr lang="en-US" sz="2700" b="1" i="1" dirty="0">
                <a:solidFill>
                  <a:schemeClr val="tx1"/>
                </a:solidFill>
                <a:latin typeface="Verdana" panose="020B0604030504040204" pitchFamily="34" charset="0"/>
                <a:ea typeface="Verdana" panose="020B0604030504040204" pitchFamily="34" charset="0"/>
              </a:rPr>
              <a:t>     Organizations </a:t>
            </a:r>
            <a:r>
              <a:rPr lang="en-US" sz="2700" dirty="0">
                <a:solidFill>
                  <a:schemeClr val="tx1"/>
                </a:solidFill>
                <a:latin typeface="Verdana" panose="020B0604030504040204" pitchFamily="34" charset="0"/>
                <a:ea typeface="Verdana" panose="020B0604030504040204" pitchFamily="34" charset="0"/>
              </a:rPr>
              <a:t>= CMS dues according to formula. All Preapproved.</a:t>
            </a:r>
          </a:p>
          <a:p>
            <a:pPr marL="0" indent="-251460">
              <a:lnSpc>
                <a:spcPct val="110000"/>
              </a:lnSpc>
              <a:spcBef>
                <a:spcPts val="0"/>
              </a:spcBef>
              <a:buNone/>
            </a:pPr>
            <a:r>
              <a:rPr lang="en-US" sz="2700" dirty="0">
                <a:solidFill>
                  <a:schemeClr val="tx1"/>
                </a:solidFill>
                <a:latin typeface="Verdana" panose="020B0604030504040204" pitchFamily="34" charset="0"/>
                <a:ea typeface="Verdana" panose="020B0604030504040204" pitchFamily="34" charset="0"/>
              </a:rPr>
              <a:t>     </a:t>
            </a:r>
            <a:r>
              <a:rPr lang="en-US" sz="2700" b="1" i="1" dirty="0">
                <a:solidFill>
                  <a:schemeClr val="tx1"/>
                </a:solidFill>
                <a:latin typeface="Verdana" panose="020B0604030504040204" pitchFamily="34" charset="0"/>
                <a:ea typeface="Verdana" panose="020B0604030504040204" pitchFamily="34" charset="0"/>
              </a:rPr>
              <a:t>Institutions </a:t>
            </a:r>
            <a:r>
              <a:rPr lang="en-US" sz="2700" dirty="0">
                <a:solidFill>
                  <a:schemeClr val="tx1"/>
                </a:solidFill>
                <a:latin typeface="Verdana" panose="020B0604030504040204" pitchFamily="34" charset="0"/>
                <a:ea typeface="Verdana" panose="020B0604030504040204" pitchFamily="34" charset="0"/>
              </a:rPr>
              <a:t>= Each CMS charges different amount, different ways </a:t>
            </a:r>
          </a:p>
          <a:p>
            <a:pPr marL="0" indent="-251460">
              <a:lnSpc>
                <a:spcPct val="110000"/>
              </a:lnSpc>
              <a:spcBef>
                <a:spcPts val="0"/>
              </a:spcBef>
              <a:buNone/>
            </a:pPr>
            <a:r>
              <a:rPr lang="en-US" sz="2700" dirty="0">
                <a:solidFill>
                  <a:schemeClr val="tx1"/>
                </a:solidFill>
                <a:latin typeface="Verdana" panose="020B0604030504040204" pitchFamily="34" charset="0"/>
                <a:ea typeface="Verdana" panose="020B0604030504040204" pitchFamily="34" charset="0"/>
              </a:rPr>
              <a:t>        (%, flat fee, $ amounts), and set own rules. All grandfathered.</a:t>
            </a:r>
          </a:p>
          <a:p>
            <a:pPr marL="0" indent="-251460">
              <a:lnSpc>
                <a:spcPct val="110000"/>
              </a:lnSpc>
              <a:spcBef>
                <a:spcPts val="0"/>
              </a:spcBef>
              <a:buNone/>
            </a:pPr>
            <a:r>
              <a:rPr lang="en-US" sz="2700" b="1" i="1" dirty="0">
                <a:solidFill>
                  <a:schemeClr val="tx1"/>
                </a:solidFill>
                <a:latin typeface="Verdana" panose="020B0604030504040204" pitchFamily="34" charset="0"/>
                <a:ea typeface="Verdana" panose="020B0604030504040204" pitchFamily="34" charset="0"/>
              </a:rPr>
              <a:t>     Groups</a:t>
            </a:r>
            <a:r>
              <a:rPr lang="en-US" sz="2700" dirty="0">
                <a:solidFill>
                  <a:schemeClr val="tx1"/>
                </a:solidFill>
                <a:latin typeface="Verdana" panose="020B0604030504040204" pitchFamily="34" charset="0"/>
                <a:ea typeface="Verdana" panose="020B0604030504040204" pitchFamily="34" charset="0"/>
              </a:rPr>
              <a:t> = 11 all charged according to formula. Each CMS sets own </a:t>
            </a:r>
          </a:p>
          <a:p>
            <a:pPr marL="0" indent="-251460">
              <a:lnSpc>
                <a:spcPct val="110000"/>
              </a:lnSpc>
              <a:spcBef>
                <a:spcPts val="0"/>
              </a:spcBef>
              <a:buNone/>
            </a:pPr>
            <a:r>
              <a:rPr lang="en-US" sz="2700" dirty="0">
                <a:solidFill>
                  <a:schemeClr val="tx1"/>
                </a:solidFill>
                <a:latin typeface="Verdana" panose="020B0604030504040204" pitchFamily="34" charset="0"/>
                <a:ea typeface="Verdana" panose="020B0604030504040204" pitchFamily="34" charset="0"/>
              </a:rPr>
              <a:t>        dues amounts. All grandfathered in.</a:t>
            </a:r>
          </a:p>
          <a:p>
            <a:pPr>
              <a:lnSpc>
                <a:spcPct val="110000"/>
              </a:lnSpc>
              <a:spcBef>
                <a:spcPts val="0"/>
              </a:spcBef>
              <a:buFont typeface="Arial" panose="020B0604020202020204" pitchFamily="34" charset="0"/>
              <a:buChar char="•"/>
            </a:pPr>
            <a:endParaRPr lang="en-US" sz="32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2702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a:extLst>
            <a:ext uri="{FF2B5EF4-FFF2-40B4-BE49-F238E27FC236}">
              <a16:creationId xmlns:a16="http://schemas.microsoft.com/office/drawing/2014/main" id="{5DABBCC2-13BB-92C8-C885-3365DF045A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46C4B5-5601-170F-751C-5F258ABA416A}"/>
              </a:ext>
            </a:extLst>
          </p:cNvPr>
          <p:cNvSpPr>
            <a:spLocks noGrp="1"/>
          </p:cNvSpPr>
          <p:nvPr>
            <p:ph type="title"/>
          </p:nvPr>
        </p:nvSpPr>
        <p:spPr>
          <a:xfrm>
            <a:off x="3381375" y="298175"/>
            <a:ext cx="8376616" cy="625462"/>
          </a:xfrm>
        </p:spPr>
        <p:txBody>
          <a:bodyPr>
            <a:normAutofit fontScale="90000"/>
          </a:bodyPr>
          <a:lstStyle/>
          <a:p>
            <a:r>
              <a:rPr lang="en-US" sz="4400" b="1" dirty="0">
                <a:solidFill>
                  <a:srgbClr val="531809"/>
                </a:solidFill>
                <a:latin typeface="Verdana" panose="020B0604030504040204" pitchFamily="34" charset="0"/>
                <a:ea typeface="Verdana" panose="020B0604030504040204" pitchFamily="34" charset="0"/>
              </a:rPr>
              <a:t>Current Dues Structure</a:t>
            </a:r>
          </a:p>
        </p:txBody>
      </p:sp>
      <p:sp>
        <p:nvSpPr>
          <p:cNvPr id="3" name="Content Placeholder 2">
            <a:extLst>
              <a:ext uri="{FF2B5EF4-FFF2-40B4-BE49-F238E27FC236}">
                <a16:creationId xmlns:a16="http://schemas.microsoft.com/office/drawing/2014/main" id="{D7F5E993-028C-4E1C-F230-4D8DF79725C1}"/>
              </a:ext>
            </a:extLst>
          </p:cNvPr>
          <p:cNvSpPr>
            <a:spLocks noGrp="1"/>
          </p:cNvSpPr>
          <p:nvPr>
            <p:ph idx="1"/>
          </p:nvPr>
        </p:nvSpPr>
        <p:spPr>
          <a:xfrm>
            <a:off x="704850" y="1043709"/>
            <a:ext cx="11053141" cy="5604741"/>
          </a:xfrm>
        </p:spPr>
        <p:txBody>
          <a:bodyPr>
            <a:normAutofit fontScale="92500" lnSpcReduction="10000"/>
          </a:bodyPr>
          <a:lstStyle/>
          <a:p>
            <a:pPr marL="0" indent="0">
              <a:lnSpc>
                <a:spcPct val="120000"/>
              </a:lnSpc>
              <a:spcBef>
                <a:spcPts val="0"/>
              </a:spcBef>
              <a:buNone/>
            </a:pPr>
            <a:r>
              <a:rPr lang="en-US" sz="3200" b="1" u="sng" dirty="0">
                <a:solidFill>
                  <a:schemeClr val="tx1"/>
                </a:solidFill>
                <a:latin typeface="Verdana" panose="020B0604030504040204" pitchFamily="34" charset="0"/>
                <a:ea typeface="Verdana" panose="020B0604030504040204" pitchFamily="34" charset="0"/>
              </a:rPr>
              <a:t>CMS Dues</a:t>
            </a:r>
            <a:r>
              <a:rPr lang="en-US" sz="3200" dirty="0">
                <a:solidFill>
                  <a:schemeClr val="tx1"/>
                </a:solidFill>
                <a:latin typeface="Verdana" panose="020B0604030504040204" pitchFamily="34" charset="0"/>
                <a:ea typeface="Verdana" panose="020B0604030504040204" pitchFamily="34" charset="0"/>
              </a:rPr>
              <a:t> </a:t>
            </a:r>
            <a:r>
              <a:rPr lang="en-US" sz="2600" dirty="0">
                <a:solidFill>
                  <a:schemeClr val="tx1"/>
                </a:solidFill>
                <a:latin typeface="Verdana" panose="020B0604030504040204" pitchFamily="34" charset="0"/>
                <a:ea typeface="Verdana" panose="020B0604030504040204" pitchFamily="34" charset="0"/>
              </a:rPr>
              <a:t>(continued):</a:t>
            </a:r>
          </a:p>
          <a:p>
            <a:pPr marL="0" indent="0">
              <a:lnSpc>
                <a:spcPct val="120000"/>
              </a:lnSpc>
              <a:spcBef>
                <a:spcPts val="0"/>
              </a:spcBef>
              <a:buNone/>
            </a:pPr>
            <a:r>
              <a:rPr lang="en-US" sz="2800" b="1" dirty="0">
                <a:solidFill>
                  <a:schemeClr val="tx1"/>
                </a:solidFill>
                <a:latin typeface="Verdana" panose="020B0604030504040204" pitchFamily="34" charset="0"/>
                <a:ea typeface="Verdana" panose="020B0604030504040204" pitchFamily="34" charset="0"/>
              </a:rPr>
              <a:t>Voluntary Assessments </a:t>
            </a:r>
            <a:r>
              <a:rPr lang="en-US" sz="2800" dirty="0">
                <a:solidFill>
                  <a:schemeClr val="tx1"/>
                </a:solidFill>
                <a:latin typeface="Verdana" panose="020B0604030504040204" pitchFamily="34" charset="0"/>
                <a:ea typeface="Verdana" panose="020B0604030504040204" pitchFamily="34" charset="0"/>
              </a:rPr>
              <a:t>= from 14 to 9</a:t>
            </a:r>
          </a:p>
          <a:p>
            <a:pPr>
              <a:lnSpc>
                <a:spcPct val="120000"/>
              </a:lnSpc>
              <a:spcBef>
                <a:spcPts val="0"/>
              </a:spcBef>
            </a:pPr>
            <a:r>
              <a:rPr lang="en-US" dirty="0"/>
              <a:t>PAC - Political Action Contribution (all counties)</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PAC - Political Action Contribution – </a:t>
            </a:r>
            <a:r>
              <a:rPr lang="en-US" dirty="0">
                <a:latin typeface="Calibri Light" panose="020F0302020204030204" pitchFamily="34" charset="0"/>
                <a:cs typeface="Calibri Light" panose="020F0302020204030204" pitchFamily="34" charset="0"/>
              </a:rPr>
              <a:t>Resident (all counties)</a:t>
            </a:r>
            <a:endParaRPr lang="en-US" dirty="0">
              <a:solidFill>
                <a:schemeClr val="tx1"/>
              </a:solidFill>
              <a:latin typeface="Calibri Light" panose="020F0302020204030204" pitchFamily="34" charset="0"/>
              <a:ea typeface="Verdana" panose="020B0604030504040204" pitchFamily="34" charset="0"/>
              <a:cs typeface="Calibri Light" panose="020F0302020204030204" pitchFamily="34" charset="0"/>
            </a:endParaRPr>
          </a:p>
          <a:p>
            <a:pPr>
              <a:lnSpc>
                <a:spcPct val="120000"/>
              </a:lnSpc>
              <a:spcBef>
                <a:spcPts val="0"/>
              </a:spcBef>
            </a:pPr>
            <a:r>
              <a:rPr lang="en-US" dirty="0"/>
              <a:t>MESF - Medical Education Scientific Foundation (all counties)</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DISB - District Branch</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PHYH - Physician's Home</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STF - Southern Tier Foundation</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WELF - Welfare Fund</a:t>
            </a:r>
            <a:endParaRPr lang="en-US" dirty="0">
              <a:solidFill>
                <a:schemeClr val="tx1"/>
              </a:solidFill>
              <a:latin typeface="Verdana" panose="020B0604030504040204" pitchFamily="34" charset="0"/>
              <a:ea typeface="Verdana" panose="020B0604030504040204" pitchFamily="34" charset="0"/>
            </a:endParaRPr>
          </a:p>
          <a:p>
            <a:pPr>
              <a:lnSpc>
                <a:spcPct val="120000"/>
              </a:lnSpc>
              <a:spcBef>
                <a:spcPts val="0"/>
              </a:spcBef>
            </a:pPr>
            <a:r>
              <a:rPr lang="en-US" dirty="0"/>
              <a:t>PHFD - Physician Fund</a:t>
            </a:r>
          </a:p>
          <a:p>
            <a:pPr>
              <a:lnSpc>
                <a:spcPct val="120000"/>
              </a:lnSpc>
              <a:spcBef>
                <a:spcPts val="0"/>
              </a:spcBef>
            </a:pPr>
            <a:r>
              <a:rPr lang="en-US" dirty="0"/>
              <a:t>SAM – Suffolk Academy of Medicine</a:t>
            </a:r>
          </a:p>
          <a:p>
            <a:pPr>
              <a:lnSpc>
                <a:spcPct val="120000"/>
              </a:lnSpc>
              <a:spcBef>
                <a:spcPts val="0"/>
              </a:spcBef>
            </a:pPr>
            <a:endParaRPr lang="en-US" sz="2400" dirty="0"/>
          </a:p>
          <a:p>
            <a:pPr algn="ctr">
              <a:lnSpc>
                <a:spcPct val="120000"/>
              </a:lnSpc>
              <a:spcBef>
                <a:spcPts val="0"/>
              </a:spcBef>
            </a:pPr>
            <a:r>
              <a:rPr lang="en-US" sz="2600" dirty="0">
                <a:solidFill>
                  <a:schemeClr val="tx1"/>
                </a:solidFill>
                <a:latin typeface="Verdana" panose="020B0604030504040204" pitchFamily="34" charset="0"/>
                <a:ea typeface="Verdana" panose="020B0604030504040204" pitchFamily="34" charset="0"/>
              </a:rPr>
              <a:t>Each County charges a different amount. </a:t>
            </a:r>
          </a:p>
          <a:p>
            <a:pPr algn="ctr">
              <a:lnSpc>
                <a:spcPct val="120000"/>
              </a:lnSpc>
              <a:spcBef>
                <a:spcPts val="0"/>
              </a:spcBef>
            </a:pPr>
            <a:r>
              <a:rPr lang="en-US" sz="2600" dirty="0">
                <a:solidFill>
                  <a:schemeClr val="tx1"/>
                </a:solidFill>
                <a:latin typeface="Verdana" panose="020B0604030504040204" pitchFamily="34" charset="0"/>
                <a:ea typeface="Verdana" panose="020B0604030504040204" pitchFamily="34" charset="0"/>
              </a:rPr>
              <a:t>Each county bills for one or more of these.</a:t>
            </a:r>
          </a:p>
        </p:txBody>
      </p:sp>
    </p:spTree>
    <p:extLst>
      <p:ext uri="{BB962C8B-B14F-4D97-AF65-F5344CB8AC3E}">
        <p14:creationId xmlns:p14="http://schemas.microsoft.com/office/powerpoint/2010/main" val="161485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8B417-F892-BD9D-18D0-FCBE60276E0B}"/>
              </a:ext>
            </a:extLst>
          </p:cNvPr>
          <p:cNvSpPr>
            <a:spLocks noGrp="1"/>
          </p:cNvSpPr>
          <p:nvPr>
            <p:ph type="title"/>
          </p:nvPr>
        </p:nvSpPr>
        <p:spPr>
          <a:xfrm>
            <a:off x="657224" y="499533"/>
            <a:ext cx="10772775" cy="991337"/>
          </a:xfrm>
        </p:spPr>
        <p:txBody>
          <a:bodyPr>
            <a:normAutofit/>
          </a:bodyPr>
          <a:lstStyle/>
          <a:p>
            <a:r>
              <a:rPr lang="en-US" b="1" dirty="0">
                <a:solidFill>
                  <a:schemeClr val="tx2">
                    <a:lumMod val="75000"/>
                    <a:lumOff val="25000"/>
                  </a:schemeClr>
                </a:solidFill>
                <a:latin typeface="Verdana" panose="020B0604030504040204" pitchFamily="34" charset="0"/>
                <a:ea typeface="Verdana" panose="020B0604030504040204" pitchFamily="34" charset="0"/>
              </a:rPr>
              <a:t>Why it’s holding us back</a:t>
            </a:r>
          </a:p>
        </p:txBody>
      </p:sp>
      <p:pic>
        <p:nvPicPr>
          <p:cNvPr id="7" name="Graphic 6" descr="Money">
            <a:extLst>
              <a:ext uri="{FF2B5EF4-FFF2-40B4-BE49-F238E27FC236}">
                <a16:creationId xmlns:a16="http://schemas.microsoft.com/office/drawing/2014/main" id="{CB3AC456-0B64-38AE-9C77-FB75AC45B3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0816" y="2315816"/>
            <a:ext cx="2649827" cy="2804587"/>
          </a:xfrm>
          <a:prstGeom prst="rect">
            <a:avLst/>
          </a:prstGeom>
        </p:spPr>
      </p:pic>
      <p:sp>
        <p:nvSpPr>
          <p:cNvPr id="3" name="Content Placeholder 2">
            <a:extLst>
              <a:ext uri="{FF2B5EF4-FFF2-40B4-BE49-F238E27FC236}">
                <a16:creationId xmlns:a16="http://schemas.microsoft.com/office/drawing/2014/main" id="{77BD6468-236C-B39A-57A2-59D8943DC250}"/>
              </a:ext>
            </a:extLst>
          </p:cNvPr>
          <p:cNvSpPr>
            <a:spLocks noGrp="1"/>
          </p:cNvSpPr>
          <p:nvPr>
            <p:ph idx="1"/>
          </p:nvPr>
        </p:nvSpPr>
        <p:spPr>
          <a:xfrm>
            <a:off x="3478695" y="1779104"/>
            <a:ext cx="7951685" cy="4701209"/>
          </a:xfrm>
        </p:spPr>
        <p:txBody>
          <a:bodyPr>
            <a:noAutofit/>
          </a:bodyPr>
          <a:lstStyle/>
          <a:p>
            <a:pPr marL="0" indent="0">
              <a:buNone/>
            </a:pPr>
            <a:r>
              <a:rPr lang="en-US" sz="3200" b="1" dirty="0">
                <a:latin typeface="Verdana" panose="020B0604030504040204" pitchFamily="34" charset="0"/>
                <a:ea typeface="Verdana" panose="020B0604030504040204" pitchFamily="34" charset="0"/>
              </a:rPr>
              <a:t>Database Functionality</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 Billing</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 Reconciliation (reports)</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 Accounting</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 All Reporting </a:t>
            </a:r>
          </a:p>
          <a:p>
            <a:pPr marL="0" indent="0">
              <a:buNone/>
            </a:pPr>
            <a:endParaRPr lang="en-US" sz="1400" dirty="0">
              <a:latin typeface="Verdana" panose="020B0604030504040204" pitchFamily="34" charset="0"/>
              <a:ea typeface="Verdana" panose="020B0604030504040204" pitchFamily="34" charset="0"/>
            </a:endParaRPr>
          </a:p>
          <a:p>
            <a:pPr marL="0" indent="0">
              <a:buNone/>
            </a:pPr>
            <a:r>
              <a:rPr lang="en-US" sz="3200" b="1" dirty="0">
                <a:latin typeface="Verdana" panose="020B0604030504040204" pitchFamily="34" charset="0"/>
                <a:ea typeface="Verdana" panose="020B0604030504040204" pitchFamily="34" charset="0"/>
              </a:rPr>
              <a:t>Recruitment</a:t>
            </a:r>
          </a:p>
          <a:p>
            <a:pPr>
              <a:buFont typeface="Arial" panose="020B0604020202020204" pitchFamily="34" charset="0"/>
              <a:buChar char="•"/>
            </a:pPr>
            <a:r>
              <a:rPr lang="en-US" sz="3200" dirty="0">
                <a:latin typeface="Verdana" panose="020B0604030504040204" pitchFamily="34" charset="0"/>
                <a:ea typeface="Verdana" panose="020B0604030504040204" pitchFamily="34" charset="0"/>
              </a:rPr>
              <a:t> Can’t give clear </a:t>
            </a:r>
            <a:r>
              <a:rPr lang="en-US" sz="3200">
                <a:latin typeface="Verdana" panose="020B0604030504040204" pitchFamily="34" charset="0"/>
                <a:ea typeface="Verdana" panose="020B0604030504040204" pitchFamily="34" charset="0"/>
              </a:rPr>
              <a:t>price quickly</a:t>
            </a: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48848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C25B4-F18C-1469-3ACD-8E05BF4A4FB0}"/>
              </a:ext>
            </a:extLst>
          </p:cNvPr>
          <p:cNvSpPr>
            <a:spLocks noGrp="1"/>
          </p:cNvSpPr>
          <p:nvPr>
            <p:ph type="title"/>
          </p:nvPr>
        </p:nvSpPr>
        <p:spPr>
          <a:xfrm>
            <a:off x="382280" y="484632"/>
            <a:ext cx="11436170" cy="1111095"/>
          </a:xfrm>
        </p:spPr>
        <p:txBody>
          <a:bodyPr>
            <a:noAutofit/>
          </a:bodyPr>
          <a:lstStyle/>
          <a:p>
            <a:pPr algn="ctr"/>
            <a:r>
              <a:rPr lang="en-US" sz="4800" b="1" dirty="0">
                <a:solidFill>
                  <a:schemeClr val="accent1">
                    <a:lumMod val="75000"/>
                  </a:schemeClr>
                </a:solidFill>
                <a:latin typeface="Verdana" panose="020B0604030504040204" pitchFamily="34" charset="0"/>
                <a:ea typeface="Verdana" panose="020B0604030504040204" pitchFamily="34" charset="0"/>
              </a:rPr>
              <a:t>Our membership dilemma </a:t>
            </a:r>
          </a:p>
        </p:txBody>
      </p:sp>
      <p:sp>
        <p:nvSpPr>
          <p:cNvPr id="3" name="Content Placeholder 2">
            <a:extLst>
              <a:ext uri="{FF2B5EF4-FFF2-40B4-BE49-F238E27FC236}">
                <a16:creationId xmlns:a16="http://schemas.microsoft.com/office/drawing/2014/main" id="{11B0CEC8-084C-3F03-1839-040C69B3D3AD}"/>
              </a:ext>
            </a:extLst>
          </p:cNvPr>
          <p:cNvSpPr>
            <a:spLocks noGrp="1"/>
          </p:cNvSpPr>
          <p:nvPr>
            <p:ph idx="1"/>
          </p:nvPr>
        </p:nvSpPr>
        <p:spPr>
          <a:xfrm>
            <a:off x="382279" y="1662545"/>
            <a:ext cx="7976630" cy="4909705"/>
          </a:xfrm>
        </p:spPr>
        <p:txBody>
          <a:bodyPr>
            <a:noAutofit/>
          </a:bodyPr>
          <a:lstStyle/>
          <a:p>
            <a:pPr marL="0" indent="0">
              <a:lnSpc>
                <a:spcPct val="100000"/>
              </a:lnSpc>
              <a:spcBef>
                <a:spcPts val="0"/>
              </a:spcBef>
              <a:buNone/>
            </a:pPr>
            <a:r>
              <a:rPr lang="en-US" sz="3200" b="1" dirty="0">
                <a:latin typeface="Verdana" panose="020B0604030504040204" pitchFamily="34" charset="0"/>
                <a:ea typeface="Verdana" panose="020B0604030504040204" pitchFamily="34" charset="0"/>
              </a:rPr>
              <a:t>MSSNY membership has been declining for decades. </a:t>
            </a:r>
          </a:p>
          <a:p>
            <a:pPr marL="0" indent="0">
              <a:lnSpc>
                <a:spcPct val="100000"/>
              </a:lnSpc>
              <a:spcBef>
                <a:spcPts val="0"/>
              </a:spcBef>
              <a:buNone/>
            </a:pPr>
            <a:endParaRPr lang="en-US" sz="3200" b="1" dirty="0">
              <a:latin typeface="Verdana" panose="020B0604030504040204" pitchFamily="34" charset="0"/>
              <a:ea typeface="Verdana" panose="020B0604030504040204" pitchFamily="34" charset="0"/>
            </a:endParaRP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Fewer members</a:t>
            </a: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Less dues revenue</a:t>
            </a: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Aging</a:t>
            </a: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Not reflective of diverse      physician population</a:t>
            </a: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Less impact in Albany</a:t>
            </a:r>
          </a:p>
          <a:p>
            <a:pPr>
              <a:lnSpc>
                <a:spcPct val="100000"/>
              </a:lnSpc>
              <a:spcBef>
                <a:spcPts val="0"/>
              </a:spcBef>
              <a:buFont typeface="Wingdings" panose="05000000000000000000" pitchFamily="2" charset="2"/>
              <a:buChar char="§"/>
            </a:pPr>
            <a:r>
              <a:rPr lang="en-US" sz="3200" b="1" dirty="0">
                <a:latin typeface="Verdana" panose="020B0604030504040204" pitchFamily="34" charset="0"/>
                <a:ea typeface="Verdana" panose="020B0604030504040204" pitchFamily="34" charset="0"/>
              </a:rPr>
              <a:t>Unaware of MSSNY benefits</a:t>
            </a:r>
          </a:p>
        </p:txBody>
      </p:sp>
      <p:pic>
        <p:nvPicPr>
          <p:cNvPr id="7" name="Graphic 6" descr="Person with Cane">
            <a:extLst>
              <a:ext uri="{FF2B5EF4-FFF2-40B4-BE49-F238E27FC236}">
                <a16:creationId xmlns:a16="http://schemas.microsoft.com/office/drawing/2014/main" id="{52D4CBF1-9176-4032-7591-960AF043D7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26747" y="2262477"/>
            <a:ext cx="3931616" cy="3369177"/>
          </a:xfrm>
          <a:prstGeom prst="rect">
            <a:avLst/>
          </a:prstGeom>
        </p:spPr>
      </p:pic>
    </p:spTree>
    <p:extLst>
      <p:ext uri="{BB962C8B-B14F-4D97-AF65-F5344CB8AC3E}">
        <p14:creationId xmlns:p14="http://schemas.microsoft.com/office/powerpoint/2010/main" val="12514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D605-2D38-DEFC-28FA-FAB0DC89C083}"/>
              </a:ext>
            </a:extLst>
          </p:cNvPr>
          <p:cNvSpPr>
            <a:spLocks noGrp="1"/>
          </p:cNvSpPr>
          <p:nvPr>
            <p:ph type="title"/>
          </p:nvPr>
        </p:nvSpPr>
        <p:spPr>
          <a:xfrm>
            <a:off x="491490" y="285750"/>
            <a:ext cx="11098530" cy="1234440"/>
          </a:xfrm>
        </p:spPr>
        <p:txBody>
          <a:bodyPr>
            <a:normAutofit/>
          </a:bodyPr>
          <a:lstStyle/>
          <a:p>
            <a:pPr algn="ctr"/>
            <a:r>
              <a:rPr lang="en-US" sz="4000" b="1" dirty="0">
                <a:solidFill>
                  <a:schemeClr val="accent1">
                    <a:lumMod val="75000"/>
                  </a:schemeClr>
                </a:solidFill>
                <a:latin typeface="Verdana" panose="020B0604030504040204" pitchFamily="34" charset="0"/>
                <a:ea typeface="Verdana" panose="020B0604030504040204" pitchFamily="34" charset="0"/>
              </a:rPr>
              <a:t>Decades of dues revenue decline</a:t>
            </a:r>
          </a:p>
        </p:txBody>
      </p:sp>
      <p:sp>
        <p:nvSpPr>
          <p:cNvPr id="3" name="Content Placeholder 2">
            <a:extLst>
              <a:ext uri="{FF2B5EF4-FFF2-40B4-BE49-F238E27FC236}">
                <a16:creationId xmlns:a16="http://schemas.microsoft.com/office/drawing/2014/main" id="{AB4D92B7-D3BE-36BB-A25F-62C41E4F0A59}"/>
              </a:ext>
            </a:extLst>
          </p:cNvPr>
          <p:cNvSpPr>
            <a:spLocks noGrp="1"/>
          </p:cNvSpPr>
          <p:nvPr>
            <p:ph idx="1"/>
          </p:nvPr>
        </p:nvSpPr>
        <p:spPr>
          <a:xfrm>
            <a:off x="662940" y="1668780"/>
            <a:ext cx="10465308" cy="4503420"/>
          </a:xfrm>
        </p:spPr>
        <p:txBody>
          <a:bodyPr/>
          <a:lstStyle/>
          <a:p>
            <a:endParaRPr lang="en-US" dirty="0"/>
          </a:p>
          <a:p>
            <a:endParaRPr lang="en-US" dirty="0"/>
          </a:p>
        </p:txBody>
      </p:sp>
      <p:graphicFrame>
        <p:nvGraphicFramePr>
          <p:cNvPr id="7" name="Chart 6">
            <a:extLst>
              <a:ext uri="{FF2B5EF4-FFF2-40B4-BE49-F238E27FC236}">
                <a16:creationId xmlns:a16="http://schemas.microsoft.com/office/drawing/2014/main" id="{D1D63303-99BA-C1CC-63AB-D3AD293FDBA1}"/>
              </a:ext>
            </a:extLst>
          </p:cNvPr>
          <p:cNvGraphicFramePr>
            <a:graphicFrameLocks/>
          </p:cNvGraphicFramePr>
          <p:nvPr/>
        </p:nvGraphicFramePr>
        <p:xfrm>
          <a:off x="546735" y="1668780"/>
          <a:ext cx="11098529" cy="44054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551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4E2E-949B-DCA8-4FCE-9DBC7014CC28}"/>
              </a:ext>
            </a:extLst>
          </p:cNvPr>
          <p:cNvSpPr>
            <a:spLocks noGrp="1"/>
          </p:cNvSpPr>
          <p:nvPr>
            <p:ph type="title"/>
          </p:nvPr>
        </p:nvSpPr>
        <p:spPr>
          <a:xfrm>
            <a:off x="1057274" y="222895"/>
            <a:ext cx="10772775" cy="802493"/>
          </a:xfrm>
        </p:spPr>
        <p:txBody>
          <a:bodyPr>
            <a:normAutofit/>
          </a:bodyPr>
          <a:lstStyle/>
          <a:p>
            <a:r>
              <a:rPr lang="en-US" sz="4800" b="1" dirty="0">
                <a:solidFill>
                  <a:schemeClr val="tx1"/>
                </a:solidFill>
                <a:latin typeface="Verdana" panose="020B0604030504040204" pitchFamily="34" charset="0"/>
                <a:ea typeface="Verdana" panose="020B0604030504040204" pitchFamily="34" charset="0"/>
              </a:rPr>
              <a:t>Solutions for Consideration</a:t>
            </a:r>
          </a:p>
        </p:txBody>
      </p:sp>
      <p:pic>
        <p:nvPicPr>
          <p:cNvPr id="7" name="Graphic 6" descr="Board Room">
            <a:extLst>
              <a:ext uri="{FF2B5EF4-FFF2-40B4-BE49-F238E27FC236}">
                <a16:creationId xmlns:a16="http://schemas.microsoft.com/office/drawing/2014/main" id="{BBB173AF-E607-5C38-9F22-98C1AF115C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5347" y="2205243"/>
            <a:ext cx="2492043" cy="2784709"/>
          </a:xfrm>
          <a:prstGeom prst="rect">
            <a:avLst/>
          </a:prstGeom>
        </p:spPr>
      </p:pic>
      <p:sp>
        <p:nvSpPr>
          <p:cNvPr id="3" name="Content Placeholder 2">
            <a:extLst>
              <a:ext uri="{FF2B5EF4-FFF2-40B4-BE49-F238E27FC236}">
                <a16:creationId xmlns:a16="http://schemas.microsoft.com/office/drawing/2014/main" id="{D3B211F2-93F6-BCCB-9F93-5F9A922D2BE4}"/>
              </a:ext>
            </a:extLst>
          </p:cNvPr>
          <p:cNvSpPr>
            <a:spLocks noGrp="1"/>
          </p:cNvSpPr>
          <p:nvPr>
            <p:ph idx="1"/>
          </p:nvPr>
        </p:nvSpPr>
        <p:spPr>
          <a:xfrm>
            <a:off x="2707390" y="1181100"/>
            <a:ext cx="9269263" cy="5534025"/>
          </a:xfrm>
        </p:spPr>
        <p:txBody>
          <a:bodyPr>
            <a:normAutofit lnSpcReduction="10000"/>
          </a:bodyPr>
          <a:lstStyle/>
          <a:p>
            <a:pPr marL="0" indent="0">
              <a:buNone/>
            </a:pPr>
            <a:r>
              <a:rPr lang="en-US" sz="3600" b="1" dirty="0">
                <a:latin typeface="Verdana" panose="020B0604030504040204" pitchFamily="34" charset="0"/>
                <a:ea typeface="Verdana" panose="020B0604030504040204" pitchFamily="34" charset="0"/>
              </a:rPr>
              <a:t>What we’ve done recently</a:t>
            </a:r>
          </a:p>
          <a:p>
            <a:endParaRPr lang="en-US" dirty="0">
              <a:latin typeface="Verdana" panose="020B0604030504040204" pitchFamily="34" charset="0"/>
              <a:ea typeface="Verdana" panose="020B0604030504040204" pitchFamily="34" charset="0"/>
            </a:endParaRPr>
          </a:p>
          <a:p>
            <a:pPr marL="0" indent="0">
              <a:buNone/>
            </a:pPr>
            <a:r>
              <a:rPr lang="en-US" sz="2800" b="1" u="sng" dirty="0">
                <a:latin typeface="Verdana" panose="020B0604030504040204" pitchFamily="34" charset="0"/>
                <a:ea typeface="Verdana" panose="020B0604030504040204" pitchFamily="34" charset="0"/>
              </a:rPr>
              <a:t>MSSNY</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Individual – from 27 to 8 categories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Organization – standardized discounts (Board can override)</a:t>
            </a:r>
          </a:p>
          <a:p>
            <a:pPr marL="0" indent="0">
              <a:buNone/>
            </a:pPr>
            <a:endParaRPr lang="en-US" sz="2800" dirty="0">
              <a:latin typeface="Verdana" panose="020B0604030504040204" pitchFamily="34" charset="0"/>
              <a:ea typeface="Verdana" panose="020B0604030504040204" pitchFamily="34" charset="0"/>
            </a:endParaRPr>
          </a:p>
          <a:p>
            <a:pPr marL="0" indent="0">
              <a:buNone/>
            </a:pPr>
            <a:r>
              <a:rPr lang="en-US" sz="2800" b="1" u="sng" dirty="0">
                <a:latin typeface="Verdana" panose="020B0604030504040204" pitchFamily="34" charset="0"/>
                <a:ea typeface="Verdana" panose="020B0604030504040204" pitchFamily="34" charset="0"/>
              </a:rPr>
              <a:t>CMSs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Tried to standardize around similar price groupings</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Unsuccessful</a:t>
            </a:r>
          </a:p>
          <a:p>
            <a:pPr>
              <a:buFont typeface="Arial" panose="020B0604020202020204" pitchFamily="34" charset="0"/>
              <a:buChar char="•"/>
            </a:pPr>
            <a:r>
              <a:rPr lang="en-US" sz="2800" dirty="0">
                <a:latin typeface="Verdana" panose="020B0604030504040204" pitchFamily="34" charset="0"/>
                <a:ea typeface="Verdana" panose="020B0604030504040204" pitchFamily="34" charset="0"/>
              </a:rPr>
              <a:t> Reduced assessments from 14 to 9</a:t>
            </a:r>
          </a:p>
        </p:txBody>
      </p:sp>
    </p:spTree>
    <p:extLst>
      <p:ext uri="{BB962C8B-B14F-4D97-AF65-F5344CB8AC3E}">
        <p14:creationId xmlns:p14="http://schemas.microsoft.com/office/powerpoint/2010/main" val="241004489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037bb25-fd78-4c79-a2fc-b947fa2a117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960D913F9D3F4DA8F8A31EBD1A2A9D" ma:contentTypeVersion="4" ma:contentTypeDescription="Create a new document." ma:contentTypeScope="" ma:versionID="70e06228d2675f36ea71ba81f82b1138">
  <xsd:schema xmlns:xsd="http://www.w3.org/2001/XMLSchema" xmlns:xs="http://www.w3.org/2001/XMLSchema" xmlns:p="http://schemas.microsoft.com/office/2006/metadata/properties" xmlns:ns3="4037bb25-fd78-4c79-a2fc-b947fa2a117a" targetNamespace="http://schemas.microsoft.com/office/2006/metadata/properties" ma:root="true" ma:fieldsID="cf357f82879dc5e792d1226c1ea5eee7" ns3:_="">
    <xsd:import namespace="4037bb25-fd78-4c79-a2fc-b947fa2a117a"/>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37bb25-fd78-4c79-a2fc-b947fa2a11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_activity" ma:index="1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6150F-F7A8-4EC8-BD29-7B62DC0B235C}">
  <ds:schemaRefs>
    <ds:schemaRef ds:uri="http://purl.org/dc/dcmitype/"/>
    <ds:schemaRef ds:uri="http://schemas.openxmlformats.org/package/2006/metadata/core-properties"/>
    <ds:schemaRef ds:uri="4037bb25-fd78-4c79-a2fc-b947fa2a117a"/>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B0F3E961-2FB1-458D-81FD-12F069AEC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37bb25-fd78-4c79-a2fc-b947fa2a11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A2248A-E979-4688-AD0B-4C5C801478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61055</TotalTime>
  <Words>1169</Words>
  <Application>Microsoft Office PowerPoint</Application>
  <PresentationFormat>Widescreen</PresentationFormat>
  <Paragraphs>179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Verdana</vt:lpstr>
      <vt:lpstr>Wingdings</vt:lpstr>
      <vt:lpstr>Metropolitan</vt:lpstr>
      <vt:lpstr>MSSNY’s Outdated Dues Structure and Proposed Solutions</vt:lpstr>
      <vt:lpstr>What we’ll cover</vt:lpstr>
      <vt:lpstr>Current Dues Structure</vt:lpstr>
      <vt:lpstr>Current Dues Structure</vt:lpstr>
      <vt:lpstr>Current Dues Structure</vt:lpstr>
      <vt:lpstr>Why it’s holding us back</vt:lpstr>
      <vt:lpstr>Our membership dilemma </vt:lpstr>
      <vt:lpstr>Decades of dues revenue decline</vt:lpstr>
      <vt:lpstr>Solutions for Consideration</vt:lpstr>
      <vt:lpstr>Possible Solutions – Low Hanging Fruit</vt:lpstr>
      <vt:lpstr>Possible Solutions to Consider – Inactive CMSs</vt:lpstr>
      <vt:lpstr>Possible solutions to consider – Inactive CMSs</vt:lpstr>
      <vt:lpstr>PowerPoint Presentation</vt:lpstr>
      <vt:lpstr>Possible Solutions to Consider </vt:lpstr>
      <vt:lpstr>Benefits of these dues simplifications </vt:lpstr>
      <vt:lpstr>Our Ask:</vt:lpstr>
      <vt:lpstr>PowerPoint Presentation</vt:lpstr>
      <vt:lpstr>Together we can build MSSNY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MSSNY Goals and Measures</dc:title>
  <dc:creator>Troy Oechsner</dc:creator>
  <cp:lastModifiedBy>David Jakubowicz</cp:lastModifiedBy>
  <cp:revision>105</cp:revision>
  <cp:lastPrinted>2022-09-15T11:00:29Z</cp:lastPrinted>
  <dcterms:created xsi:type="dcterms:W3CDTF">2021-06-02T14:50:55Z</dcterms:created>
  <dcterms:modified xsi:type="dcterms:W3CDTF">2024-03-11T12:47:19Z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0x010100E3960D913F9D3F4DA8F8A31EBD1A2A9D</vt:lpwstr>
  </property>
</Properties>
</file>